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5_AFCE9EF5.xml" ContentType="application/vnd.ms-powerpoint.comments+xml"/>
  <Override PartName="/ppt/notesSlides/notesSlide3.xml" ContentType="application/vnd.openxmlformats-officedocument.presentationml.notesSlide+xml"/>
  <Override PartName="/ppt/comments/modernComment_108_CA1DC5B6.xml" ContentType="application/vnd.ms-powerpoint.comments+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56" r:id="rId2"/>
    <p:sldId id="258" r:id="rId3"/>
    <p:sldId id="257" r:id="rId4"/>
    <p:sldId id="259" r:id="rId5"/>
    <p:sldId id="260" r:id="rId6"/>
    <p:sldId id="262" r:id="rId7"/>
    <p:sldId id="265" r:id="rId8"/>
    <p:sldId id="261" r:id="rId9"/>
    <p:sldId id="264" r:id="rId10"/>
    <p:sldId id="269" r:id="rId11"/>
    <p:sldId id="266" r:id="rId12"/>
    <p:sldId id="268"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3A9A14-CCD7-3080-6620-D1438100A6A2}" name="Zhihao Xu" initials="" userId="S::zhihao.xu-2@postgrad.manchester.ac.uk::b8356fc6-e512-4fa9-95c6-a337e3c5bcea" providerId="AD"/>
  <p188:author id="{D57A075E-8C6D-FF7D-586E-768F116945FB}" name="Esteban Guerrero" initials="EG" userId="S::esteban.guerrerorussi@postgrad.manchester.ac.uk::f1ddaddf-8b1d-48e3-8485-8ade24f7d7e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EA7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B08472-36AE-52A1-5EC9-FA847439422F}" v="67" dt="2025-02-19T22:53:34.264"/>
    <p1510:client id="{5F00D1FC-2B01-450E-B2C5-376709DCBB21}" v="362" dt="2025-02-20T00:10:35.304"/>
    <p1510:client id="{63A39FD6-74DB-4000-A40E-8FAE63B556C6}" v="8" dt="2025-02-19T21:06:30.869"/>
    <p1510:client id="{AD3F8619-4539-54CB-98E5-1A7AFE23E938}" v="15" dt="2025-02-19T22:24:57.8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modernComment_105_AFCE9EF5.xml><?xml version="1.0" encoding="utf-8"?>
<p188:cmLst xmlns:a="http://schemas.openxmlformats.org/drawingml/2006/main" xmlns:r="http://schemas.openxmlformats.org/officeDocument/2006/relationships" xmlns:p188="http://schemas.microsoft.com/office/powerpoint/2018/8/main">
  <p188:cm id="{673D85CB-944D-4B99-90B6-662E68BFCACE}" authorId="{D57A075E-8C6D-FF7D-586E-768F116945FB}" status="resolved" created="2025-02-18T16:30:19.151" startDate="2025-02-18T16:30:19.151" dueDate="2025-02-18T16:30:19.151" assignedTo="{923A9A14-CCD7-3080-6620-D1438100A6A2}" complete="100000" title="@Zhihao Xu could you please replace the picture for a higher quality one?">
    <ac:deMkLst xmlns:ac="http://schemas.microsoft.com/office/drawing/2013/main/command">
      <pc:docMk xmlns:pc="http://schemas.microsoft.com/office/powerpoint/2013/main/command"/>
      <pc:sldMk xmlns:pc="http://schemas.microsoft.com/office/powerpoint/2013/main/command" cId="2949553909" sldId="261"/>
      <ac:picMk id="2050" creationId="{562F6CE5-70F3-BC5C-849F-518BCF1FBC87}"/>
    </ac:deMkLst>
    <p188:txBody>
      <a:bodyPr/>
      <a:lstStyle/>
      <a:p>
        <a:r>
          <a:rPr lang="es-CO"/>
          <a:t>[@Zhihao Xu] could you please replace the picture for a higher quality one?</a:t>
        </a:r>
      </a:p>
    </p188:txBody>
    <p188:extLst>
      <p:ext xmlns:p="http://schemas.openxmlformats.org/presentationml/2006/main" uri="{5BB2D875-25FF-4072-B9AC-8F64D62656EB}">
        <p228:taskDetails xmlns:p228="http://schemas.microsoft.com/office/powerpoint/2022/08/main">
          <p228:history>
            <p228:event time="2025-02-18T16:30:19.151" id="{5C3C220A-C388-47BD-B5ED-16B25E72D89A}">
              <p228:atrbtn authorId="{D57A075E-8C6D-FF7D-586E-768F116945FB}"/>
              <p228:anchr>
                <p228:comment id="{673D85CB-944D-4B99-90B6-662E68BFCACE}"/>
              </p228:anchr>
              <p228:add/>
            </p228:event>
            <p228:event time="2025-02-18T16:30:19.151" id="{B519AFC8-F409-47A1-AC59-18814D308771}">
              <p228:atrbtn authorId="{D57A075E-8C6D-FF7D-586E-768F116945FB}"/>
              <p228:anchr>
                <p228:comment id="{673D85CB-944D-4B99-90B6-662E68BFCACE}"/>
              </p228:anchr>
              <p228:asgn authorId="{923A9A14-CCD7-3080-6620-D1438100A6A2}"/>
            </p228:event>
            <p228:event time="2025-02-18T16:30:19.151" id="{25047615-9C6F-4098-A37C-887EA2030580}">
              <p228:atrbtn authorId="{D57A075E-8C6D-FF7D-586E-768F116945FB}"/>
              <p228:anchr>
                <p228:comment id="{673D85CB-944D-4B99-90B6-662E68BFCACE}"/>
              </p228:anchr>
              <p228:title val="@Zhihao Xu could you please replace the picture for a higher quality one?"/>
            </p228:event>
            <p228:event time="2025-02-18T16:30:19.151" id="{569BE92E-3A70-4B6E-8EDF-BA60D47F8C91}">
              <p228:atrbtn authorId="{D57A075E-8C6D-FF7D-586E-768F116945FB}"/>
              <p228:anchr>
                <p228:comment id="{673D85CB-944D-4B99-90B6-662E68BFCACE}"/>
              </p228:anchr>
              <p228:date stDt="2025-02-18T16:30:19.151" endDt="2025-02-18T16:30:19.151"/>
            </p228:event>
            <p228:event time="2025-02-18T20:32:54.211" id="{2DD6BFF6-399D-406A-9BBA-1DEFA78A6C4B}">
              <p228:atrbtn authorId="{923A9A14-CCD7-3080-6620-D1438100A6A2}"/>
              <p228:anchr>
                <p228:comment id="{00000000-0000-0000-0000-000000000000}"/>
              </p228:anchr>
              <p228:pcntCmplt val="100000"/>
            </p228:event>
          </p228:history>
        </p228:taskDetails>
      </p:ext>
    </p188:extLst>
  </p188:cm>
  <p188:cm id="{F4377E0B-3450-4E09-B429-9CB8F6FE12FC}" authorId="{D57A075E-8C6D-FF7D-586E-768F116945FB}" created="2025-02-18T16:31:33.954">
    <pc:sldMkLst xmlns:pc="http://schemas.microsoft.com/office/powerpoint/2013/main/command">
      <pc:docMk/>
      <pc:sldMk cId="2949553909" sldId="261"/>
    </pc:sldMkLst>
    <p188:txBody>
      <a:bodyPr/>
      <a:lstStyle/>
      <a:p>
        <a:r>
          <a:rPr lang="es-CO"/>
          <a:t>[@Zhihao Xu]  For the other correlation analysis you made would you like to include anything else? Let me know if there are additional findings so we can organize that. Thanks!</a:t>
        </a:r>
      </a:p>
    </p188:txBody>
  </p188:cm>
</p188:cmLst>
</file>

<file path=ppt/comments/modernComment_108_CA1DC5B6.xml><?xml version="1.0" encoding="utf-8"?>
<p188:cmLst xmlns:a="http://schemas.openxmlformats.org/drawingml/2006/main" xmlns:r="http://schemas.openxmlformats.org/officeDocument/2006/relationships" xmlns:p188="http://schemas.microsoft.com/office/powerpoint/2018/8/main">
  <p188:cm id="{674105A9-84CD-43D9-9564-B4A108D2A622}" authorId="{D57A075E-8C6D-FF7D-586E-768F116945FB}" created="2025-02-18T16:26:37.197" startDate="2025-02-18T16:26:37.198" dueDate="2025-02-18T16:26:37.198" assignedTo="{923A9A14-CCD7-3080-6620-D1438100A6A2}" title="@Zhihao Xu ">
    <pc:sldMkLst xmlns:pc="http://schemas.microsoft.com/office/powerpoint/2013/main/command">
      <pc:docMk/>
      <pc:sldMk cId="3390948790" sldId="264"/>
    </pc:sldMkLst>
    <p188:pos x="3308350" y="3413125"/>
    <p188:txBody>
      <a:bodyPr/>
      <a:lstStyle/>
      <a:p>
        <a:r>
          <a:rPr lang="es-CO"/>
          <a:t>[@Zhihao Xu] </a:t>
        </a:r>
      </a:p>
    </p188:txBody>
    <p188:extLst>
      <p:ext xmlns:p="http://schemas.openxmlformats.org/presentationml/2006/main" uri="{5BB2D875-25FF-4072-B9AC-8F64D62656EB}">
        <p228:taskDetails xmlns:p228="http://schemas.microsoft.com/office/powerpoint/2022/08/main">
          <p228:history>
            <p228:event time="2025-02-18T16:26:37.197" id="{E376FB06-17D3-4920-AEED-81A8DF9CDBD6}">
              <p228:atrbtn authorId="{D57A075E-8C6D-FF7D-586E-768F116945FB}"/>
              <p228:anchr>
                <p228:comment id="{674105A9-84CD-43D9-9564-B4A108D2A622}"/>
              </p228:anchr>
              <p228:add/>
            </p228:event>
            <p228:event time="2025-02-18T16:26:37.197" id="{7919E904-3D52-4860-B37C-0E4B4DAEEA30}">
              <p228:atrbtn authorId="{D57A075E-8C6D-FF7D-586E-768F116945FB}"/>
              <p228:anchr>
                <p228:comment id="{674105A9-84CD-43D9-9564-B4A108D2A622}"/>
              </p228:anchr>
              <p228:asgn authorId="{923A9A14-CCD7-3080-6620-D1438100A6A2}"/>
            </p228:event>
            <p228:event time="2025-02-18T16:26:37.197" id="{DC05B384-E899-49D5-B737-54A81724995A}">
              <p228:atrbtn authorId="{D57A075E-8C6D-FF7D-586E-768F116945FB}"/>
              <p228:anchr>
                <p228:comment id="{674105A9-84CD-43D9-9564-B4A108D2A622}"/>
              </p228:anchr>
              <p228:title val="@Zhihao Xu "/>
            </p228:event>
            <p228:event time="2025-02-18T16:26:37.197" id="{730F7BDB-D33A-4018-815E-EA8FB26095D1}">
              <p228:atrbtn authorId="{D57A075E-8C6D-FF7D-586E-768F116945FB}"/>
              <p228:anchr>
                <p228:comment id="{674105A9-84CD-43D9-9564-B4A108D2A622}"/>
              </p228:anchr>
              <p228:date stDt="2025-02-18T16:26:37.198" endDt="2025-02-18T16:26:37.198"/>
            </p228:event>
          </p228:history>
        </p228:taskDetail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46DF5-F205-4746-85F4-C4493B696E07}" type="datetimeFigureOut">
              <a:rPr lang="es-CO" smtClean="0"/>
              <a:t>20/02/2025</a:t>
            </a:fld>
            <a:endParaRPr lang="es-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5F5D3-9998-473D-BE8D-CE137C568E03}" type="slidenum">
              <a:rPr lang="es-CO" smtClean="0"/>
              <a:t>‹#›</a:t>
            </a:fld>
            <a:endParaRPr lang="es-CO"/>
          </a:p>
        </p:txBody>
      </p:sp>
    </p:spTree>
    <p:extLst>
      <p:ext uri="{BB962C8B-B14F-4D97-AF65-F5344CB8AC3E}">
        <p14:creationId xmlns:p14="http://schemas.microsoft.com/office/powerpoint/2010/main" val="1227788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lnSpc>
                <a:spcPts val="1365"/>
              </a:lnSpc>
            </a:pPr>
            <a:r>
              <a:rPr lang="en-US" sz="1800" b="0" i="0">
                <a:solidFill>
                  <a:srgbClr val="000000"/>
                </a:solidFill>
                <a:effectLst/>
                <a:latin typeface="Aptos" panose="020B0004020202020204" pitchFamily="34" charset="0"/>
              </a:rPr>
              <a:t>Extreme weather events, including heavy precipitation, snowfall, and extreme heat, pose significant challenges to societies worldwide. In the UK, understanding the driving factors behind such events is particularly crucial due to their profound impacts on infrastructure, agriculture, public safety, and energy demand. Studies have shown that extreme weather events significantly affect public health and mental well-being, with flooding and heatwaves contributing to increased cases of anxiety, depression, and PTSD (Cruz et al., 2020). Additionally, extreme precipitation events have been linked to widespread flooding, emphasizing the need for improved forecasting and mitigation strategies (Darwish et al., 2020). </a:t>
            </a:r>
            <a:endParaRPr lang="en-US" b="0" i="0">
              <a:solidFill>
                <a:srgbClr val="000000"/>
              </a:solidFill>
              <a:effectLst/>
              <a:latin typeface="Segoe UI" panose="020B0502040204020203" pitchFamily="34" charset="0"/>
            </a:endParaRPr>
          </a:p>
          <a:p>
            <a:pPr algn="l" rtl="0" fontAlgn="base">
              <a:lnSpc>
                <a:spcPts val="1365"/>
              </a:lnSpc>
            </a:pPr>
            <a:r>
              <a:rPr lang="en-US" sz="1800" b="0" i="0">
                <a:solidFill>
                  <a:srgbClr val="000000"/>
                </a:solidFill>
                <a:effectLst/>
                <a:latin typeface="Aptos" panose="020B0004020202020204" pitchFamily="34" charset="0"/>
              </a:rPr>
              <a:t> </a:t>
            </a:r>
            <a:r>
              <a:rPr lang="en-US" altLang="zh-CN" sz="1800" b="0" i="0">
                <a:solidFill>
                  <a:srgbClr val="000000"/>
                </a:solidFill>
                <a:effectLst/>
                <a:latin typeface="Segoe UI" panose="020B0502040204020203" pitchFamily="34" charset="0"/>
                <a:ea typeface="Aptos" panose="020B0004020202020204" pitchFamily="34" charset="0"/>
              </a:rPr>
              <a:t> </a:t>
            </a:r>
            <a:endParaRPr lang="en-US" altLang="zh-CN" b="0" i="0">
              <a:solidFill>
                <a:srgbClr val="000000"/>
              </a:solidFill>
              <a:effectLst/>
              <a:latin typeface="Segoe UI" panose="020B0502040204020203" pitchFamily="34" charset="0"/>
            </a:endParaRPr>
          </a:p>
          <a:p>
            <a:pPr algn="l" rtl="0" fontAlgn="base">
              <a:lnSpc>
                <a:spcPts val="1365"/>
              </a:lnSpc>
            </a:pPr>
            <a:r>
              <a:rPr lang="en-US" sz="1800" b="0" i="0">
                <a:solidFill>
                  <a:srgbClr val="000000"/>
                </a:solidFill>
                <a:effectLst/>
                <a:latin typeface="Aptos" panose="020B0004020202020204" pitchFamily="34" charset="0"/>
              </a:rPr>
              <a:t>Recent advancements in climate modeling have provided critical insights into the projected changes in urban heat islands (UHIs) and extreme precipitation under climate change. For instance, Lo et al. (2020) utilized the UKCP18-regional climate projections to analyze summer daytime and nighttime UHI trends in England's 10 most populous cities. Their findings revealed divergent patterns: nighttime UHI intensities, linked to TREFMXAV_U and TREFHT, are projected to increase due to greater thermal inertia in urban areas, while daytime UHI intensities decrease in most cities, associated with reduced FSNS and FLNS under drying conditions. </a:t>
            </a:r>
            <a:r>
              <a:rPr lang="en-US" altLang="zh-CN" sz="1800" b="0" i="0">
                <a:solidFill>
                  <a:srgbClr val="000000"/>
                </a:solidFill>
                <a:effectLst/>
                <a:latin typeface="Segoe UI" panose="020B0502040204020203" pitchFamily="34" charset="0"/>
                <a:ea typeface="Aptos" panose="020B0004020202020204" pitchFamily="34" charset="0"/>
              </a:rPr>
              <a:t> </a:t>
            </a:r>
            <a:endParaRPr lang="en-US" altLang="zh-CN" b="0" i="0">
              <a:solidFill>
                <a:srgbClr val="000000"/>
              </a:solidFill>
              <a:effectLst/>
              <a:latin typeface="Segoe UI" panose="020B0502040204020203" pitchFamily="34" charset="0"/>
            </a:endParaRPr>
          </a:p>
          <a:p>
            <a:pPr algn="l" rtl="0" fontAlgn="base">
              <a:lnSpc>
                <a:spcPts val="1365"/>
              </a:lnSpc>
            </a:pPr>
            <a:r>
              <a:rPr lang="en-US" sz="1800" b="0" i="0">
                <a:solidFill>
                  <a:srgbClr val="000000"/>
                </a:solidFill>
                <a:effectLst/>
                <a:latin typeface="Aptos" panose="020B0004020202020204" pitchFamily="34" charset="0"/>
              </a:rPr>
              <a:t> </a:t>
            </a:r>
            <a:r>
              <a:rPr lang="en-US" altLang="zh-CN" sz="1800" b="0" i="0">
                <a:solidFill>
                  <a:srgbClr val="000000"/>
                </a:solidFill>
                <a:effectLst/>
                <a:latin typeface="Segoe UI" panose="020B0502040204020203" pitchFamily="34" charset="0"/>
                <a:ea typeface="Aptos" panose="020B0004020202020204" pitchFamily="34" charset="0"/>
              </a:rPr>
              <a:t> </a:t>
            </a:r>
            <a:endParaRPr lang="en-US" altLang="zh-CN" b="0" i="0">
              <a:solidFill>
                <a:srgbClr val="000000"/>
              </a:solidFill>
              <a:effectLst/>
              <a:latin typeface="Segoe UI" panose="020B0502040204020203" pitchFamily="34" charset="0"/>
            </a:endParaRPr>
          </a:p>
          <a:p>
            <a:pPr algn="l" rtl="0" fontAlgn="base">
              <a:lnSpc>
                <a:spcPts val="1365"/>
              </a:lnSpc>
            </a:pPr>
            <a:r>
              <a:rPr lang="en-US" sz="1800" b="0" i="0">
                <a:solidFill>
                  <a:srgbClr val="000000"/>
                </a:solidFill>
                <a:effectLst/>
                <a:latin typeface="Aptos" panose="020B0004020202020204" pitchFamily="34" charset="0"/>
              </a:rPr>
              <a:t>The atmospheric drivers of extreme precipitation have also been investigated. Allan et al. (2016) analyzed daily extreme rainfall events over the UK using blended satellite-gauge data and climate model simulations, identifying distinct seasonal and regional mechanisms. Winter extremes are strongly tied to atmospheric rivers (ARs), which associated with increased QBOT values and vapor transport. These AR-driven events often lead to widespread flooding due to orographic enhancement and sustained moisture convergence. In contrast, summer extremes in southeastern England are linked to localized convection and easterly flows from the North Sea, characterized by higher QBOT levels but weaker synoptic-scale transport (Allan et al., 2016).</a:t>
            </a:r>
            <a:r>
              <a:rPr lang="en-US" altLang="zh-CN" sz="1800" b="0" i="0">
                <a:solidFill>
                  <a:srgbClr val="000000"/>
                </a:solidFill>
                <a:effectLst/>
                <a:latin typeface="Segoe UI" panose="020B0502040204020203" pitchFamily="34" charset="0"/>
                <a:ea typeface="Aptos" panose="020B0004020202020204" pitchFamily="34" charset="0"/>
              </a:rPr>
              <a:t> </a:t>
            </a:r>
            <a:endParaRPr lang="en-US" altLang="zh-CN" b="0" i="0">
              <a:solidFill>
                <a:srgbClr val="000000"/>
              </a:solidFill>
              <a:effectLst/>
              <a:latin typeface="Segoe UI" panose="020B0502040204020203" pitchFamily="34" charset="0"/>
            </a:endParaRPr>
          </a:p>
          <a:p>
            <a:endParaRPr lang="es-CO"/>
          </a:p>
        </p:txBody>
      </p:sp>
      <p:sp>
        <p:nvSpPr>
          <p:cNvPr id="4" name="Slide Number Placeholder 3"/>
          <p:cNvSpPr>
            <a:spLocks noGrp="1"/>
          </p:cNvSpPr>
          <p:nvPr>
            <p:ph type="sldNum" sz="quarter" idx="5"/>
          </p:nvPr>
        </p:nvSpPr>
        <p:spPr/>
        <p:txBody>
          <a:bodyPr/>
          <a:lstStyle/>
          <a:p>
            <a:fld id="{B785F5D3-9998-473D-BE8D-CE137C568E03}" type="slidenum">
              <a:rPr lang="es-CO" smtClean="0"/>
              <a:t>2</a:t>
            </a:fld>
            <a:endParaRPr lang="es-CO"/>
          </a:p>
        </p:txBody>
      </p:sp>
    </p:spTree>
    <p:extLst>
      <p:ext uri="{BB962C8B-B14F-4D97-AF65-F5344CB8AC3E}">
        <p14:creationId xmlns:p14="http://schemas.microsoft.com/office/powerpoint/2010/main" val="2712331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a:ea typeface="等线"/>
              </a:rPr>
              <a:t>To better understand the relationships between various variables and extreme weather events, we calculate point-biserial correlation coefficients. </a:t>
            </a:r>
            <a:endParaRPr lang="zh-CN">
              <a:ea typeface="等线"/>
            </a:endParaRPr>
          </a:p>
          <a:p>
            <a:r>
              <a:rPr lang="en-US" altLang="zh-CN">
                <a:ea typeface="等线"/>
              </a:rPr>
              <a:t>Solar flux and humidity strongly influence temperature extremes (heatwaves, cold days), while </a:t>
            </a:r>
            <a:r>
              <a:rPr lang="en-US"/>
              <a:t>heavy rain </a:t>
            </a:r>
            <a:r>
              <a:rPr lang="en-US">
                <a:ea typeface="等线"/>
              </a:rPr>
              <a:t>is mainly connected with </a:t>
            </a:r>
            <a:r>
              <a:rPr lang="en-US" altLang="zh-CN">
                <a:ea typeface="等线"/>
              </a:rPr>
              <a:t>humidity . </a:t>
            </a:r>
            <a:endParaRPr lang="zh-CN" altLang="en-US">
              <a:ea typeface="等线"/>
            </a:endParaRPr>
          </a:p>
          <a:p>
            <a:r>
              <a:rPr lang="en-US" altLang="zh-CN">
                <a:ea typeface="等线"/>
              </a:rPr>
              <a:t>Wind patterns show complex, often indirect, relationships.</a:t>
            </a:r>
            <a:endParaRPr lang="zh-CN">
              <a:ea typeface="等线"/>
            </a:endParaRPr>
          </a:p>
          <a:p>
            <a:endParaRPr lang="en-US" altLang="zh-CN">
              <a:latin typeface="Calibri"/>
              <a:ea typeface="Calibri"/>
              <a:cs typeface="Calibri"/>
            </a:endParaRPr>
          </a:p>
        </p:txBody>
      </p:sp>
      <p:sp>
        <p:nvSpPr>
          <p:cNvPr id="4" name="灯片编号占位符 3"/>
          <p:cNvSpPr>
            <a:spLocks noGrp="1"/>
          </p:cNvSpPr>
          <p:nvPr>
            <p:ph type="sldNum" sz="quarter" idx="5"/>
          </p:nvPr>
        </p:nvSpPr>
        <p:spPr/>
        <p:txBody>
          <a:bodyPr/>
          <a:lstStyle/>
          <a:p>
            <a:fld id="{B785F5D3-9998-473D-BE8D-CE137C568E03}" type="slidenum">
              <a:rPr lang="es-CO" smtClean="0"/>
              <a:t>8</a:t>
            </a:fld>
            <a:endParaRPr lang="es-CO"/>
          </a:p>
        </p:txBody>
      </p:sp>
    </p:spTree>
    <p:extLst>
      <p:ext uri="{BB962C8B-B14F-4D97-AF65-F5344CB8AC3E}">
        <p14:creationId xmlns:p14="http://schemas.microsoft.com/office/powerpoint/2010/main" val="1799725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To identify key drivers of extreme weather, we performed Z-tests to validate differences in variables between extreme events and normal days.</a:t>
            </a:r>
            <a:endParaRPr lang="zh-CN" altLang="en-US">
              <a:ea typeface="等线"/>
            </a:endParaRPr>
          </a:p>
          <a:p>
            <a:r>
              <a:rPr lang="en-US" b="1"/>
              <a:t>High Z-statistics and near-zero p-values indicate significant differences in variable averages</a:t>
            </a:r>
            <a:r>
              <a:rPr lang="en-US" altLang="zh-CN">
                <a:ea typeface="等线"/>
              </a:rPr>
              <a:t>.</a:t>
            </a:r>
            <a:endParaRPr lang="zh-CN"/>
          </a:p>
          <a:p>
            <a:r>
              <a:rPr lang="en-US" altLang="zh-CN">
                <a:ea typeface="等线"/>
              </a:rPr>
              <a:t>And we found most relationships in the correlation matrix and point-biserial correlation results are aligned with Z-test.</a:t>
            </a:r>
            <a:endParaRPr lang="zh-CN">
              <a:ea typeface="等线"/>
            </a:endParaRPr>
          </a:p>
          <a:p>
            <a:r>
              <a:rPr lang="en-US" altLang="zh-CN">
                <a:ea typeface="等线"/>
              </a:rPr>
              <a:t>Except longwave radiation,</a:t>
            </a:r>
            <a:r>
              <a:rPr lang="en-US">
                <a:ea typeface="等线"/>
              </a:rPr>
              <a:t> </a:t>
            </a:r>
            <a:r>
              <a:rPr lang="en-US"/>
              <a:t>it maintains a strong positive correlation with temperature.</a:t>
            </a:r>
            <a:r>
              <a:rPr lang="en-US">
                <a:ea typeface="等线"/>
              </a:rPr>
              <a:t> But </a:t>
            </a:r>
            <a:r>
              <a:rPr lang="en-US" altLang="zh-CN">
                <a:ea typeface="等线"/>
              </a:rPr>
              <a:t>it intensifies both extreme heatwaves and cold days.</a:t>
            </a:r>
            <a:endParaRPr lang="zh-CN">
              <a:ea typeface="等线"/>
            </a:endParaRPr>
          </a:p>
          <a:p>
            <a:r>
              <a:rPr lang="en-US" altLang="zh-CN" b="1">
                <a:ea typeface="等线"/>
              </a:rPr>
              <a:t>So we think Further research is needed to clarify its role and interactions.</a:t>
            </a:r>
            <a:endParaRPr lang="zh-CN">
              <a:ea typeface="等线"/>
            </a:endParaRPr>
          </a:p>
          <a:p>
            <a:endParaRPr lang="en-US" altLang="zh-CN">
              <a:latin typeface="Calibri"/>
              <a:ea typeface="Calibri"/>
              <a:cs typeface="Calibri"/>
            </a:endParaRPr>
          </a:p>
        </p:txBody>
      </p:sp>
      <p:sp>
        <p:nvSpPr>
          <p:cNvPr id="4" name="灯片编号占位符 3"/>
          <p:cNvSpPr>
            <a:spLocks noGrp="1"/>
          </p:cNvSpPr>
          <p:nvPr>
            <p:ph type="sldNum" sz="quarter" idx="5"/>
          </p:nvPr>
        </p:nvSpPr>
        <p:spPr/>
        <p:txBody>
          <a:bodyPr/>
          <a:lstStyle/>
          <a:p>
            <a:fld id="{B785F5D3-9998-473D-BE8D-CE137C568E03}" type="slidenum">
              <a:rPr lang="es-CO" smtClean="0"/>
              <a:t>9</a:t>
            </a:fld>
            <a:endParaRPr lang="es-CO"/>
          </a:p>
        </p:txBody>
      </p:sp>
    </p:spTree>
    <p:extLst>
      <p:ext uri="{BB962C8B-B14F-4D97-AF65-F5344CB8AC3E}">
        <p14:creationId xmlns:p14="http://schemas.microsoft.com/office/powerpoint/2010/main" val="3197111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solidFill>
                  <a:srgbClr val="F8FAFF"/>
                </a:solidFill>
              </a:rPr>
              <a:t>As heatwaves are expected to increase rapidly, Then we explore three key drivers of heatwaves using lagged correlations. </a:t>
            </a:r>
            <a:endParaRPr lang="zh-CN" altLang="en-US"/>
          </a:p>
          <a:p>
            <a:pPr>
              <a:defRPr/>
            </a:pPr>
            <a:endParaRPr lang="en-US">
              <a:solidFill>
                <a:srgbClr val="F8FAFF"/>
              </a:solidFill>
            </a:endParaRPr>
          </a:p>
          <a:p>
            <a:pPr>
              <a:defRPr/>
            </a:pPr>
            <a:r>
              <a:rPr lang="en-US">
                <a:solidFill>
                  <a:srgbClr val="F8FAFF"/>
                </a:solidFill>
              </a:rPr>
              <a:t>When it’s humid for several days in a row, heatwaves get stronger. Less rain before a heatwave might make it slightly worse, but the connection is tiny. Strong sun in previous days is a clear warning sign – it’s linked to heatwaves with a score of 0.8. </a:t>
            </a:r>
            <a:endParaRPr lang="en-US"/>
          </a:p>
        </p:txBody>
      </p:sp>
      <p:sp>
        <p:nvSpPr>
          <p:cNvPr id="4" name="灯片编号占位符 3"/>
          <p:cNvSpPr>
            <a:spLocks noGrp="1"/>
          </p:cNvSpPr>
          <p:nvPr>
            <p:ph type="sldNum" sz="quarter" idx="5"/>
          </p:nvPr>
        </p:nvSpPr>
        <p:spPr/>
        <p:txBody>
          <a:bodyPr/>
          <a:lstStyle/>
          <a:p>
            <a:fld id="{B785F5D3-9998-473D-BE8D-CE137C568E03}" type="slidenum">
              <a:rPr lang="es-CO" smtClean="0"/>
              <a:t>10</a:t>
            </a:fld>
            <a:endParaRPr lang="es-CO"/>
          </a:p>
        </p:txBody>
      </p:sp>
    </p:spTree>
    <p:extLst>
      <p:ext uri="{BB962C8B-B14F-4D97-AF65-F5344CB8AC3E}">
        <p14:creationId xmlns:p14="http://schemas.microsoft.com/office/powerpoint/2010/main" val="2099509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20/02/2025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188701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20/02/2025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880770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20/02/2025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894663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20/02/2025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198217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20/02/2025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40493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20/02/2025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092794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20/02/2025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431275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20/02/2025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1831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20/02/2025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695997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20/02/2025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063077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20/02/2025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611742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846CE7D5-CF57-46EF-B807-FDD0502418D4}" type="datetimeFigureOut">
              <a:rPr lang="en-GB" smtClean="0"/>
              <a:t>20/02/2025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388947757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05_AFCE9EF5.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08_CA1DC5B6.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Planet Earth from space">
            <a:extLst>
              <a:ext uri="{FF2B5EF4-FFF2-40B4-BE49-F238E27FC236}">
                <a16:creationId xmlns:a16="http://schemas.microsoft.com/office/drawing/2014/main" id="{2FDEC243-A715-0CBA-186F-9B810F7BD3AA}"/>
              </a:ext>
            </a:extLst>
          </p:cNvPr>
          <p:cNvPicPr>
            <a:picLocks noChangeAspect="1"/>
          </p:cNvPicPr>
          <p:nvPr/>
        </p:nvPicPr>
        <p:blipFill>
          <a:blip r:embed="rId2">
            <a:extLst>
              <a:ext uri="{28A0092B-C50C-407E-A947-70E740481C1C}">
                <a14:useLocalDpi xmlns:a14="http://schemas.microsoft.com/office/drawing/2010/main" val="0"/>
              </a:ext>
            </a:extLst>
          </a:blip>
          <a:srcRect t="2422" r="35364" b="6669"/>
          <a:stretch/>
        </p:blipFill>
        <p:spPr>
          <a:xfrm>
            <a:off x="-2422967" y="10"/>
            <a:ext cx="8668512" cy="6857990"/>
          </a:xfrm>
          <a:prstGeom prst="rect">
            <a:avLst/>
          </a:prstGeom>
        </p:spPr>
      </p:pic>
      <p:sp>
        <p:nvSpPr>
          <p:cNvPr id="9" name="TextBox 8">
            <a:extLst>
              <a:ext uri="{FF2B5EF4-FFF2-40B4-BE49-F238E27FC236}">
                <a16:creationId xmlns:a16="http://schemas.microsoft.com/office/drawing/2014/main" id="{7F9637F5-4EB6-F829-B7EC-E551C06BFBC9}"/>
              </a:ext>
            </a:extLst>
          </p:cNvPr>
          <p:cNvSpPr txBox="1"/>
          <p:nvPr/>
        </p:nvSpPr>
        <p:spPr>
          <a:xfrm>
            <a:off x="6245545" y="983466"/>
            <a:ext cx="4881098"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700">
                <a:ea typeface="+mj-ea"/>
                <a:cs typeface="+mj-cs"/>
              </a:rPr>
              <a:t>Extreme Weather Events and Their Impact on Temperature in </a:t>
            </a:r>
            <a:r>
              <a:rPr lang="en-US" sz="3700" b="1">
                <a:ea typeface="+mj-ea"/>
                <a:cs typeface="+mj-cs"/>
              </a:rPr>
              <a:t>Climate Projections </a:t>
            </a:r>
            <a:r>
              <a:rPr lang="en-US" sz="3700">
                <a:ea typeface="+mj-ea"/>
                <a:cs typeface="+mj-cs"/>
              </a:rPr>
              <a:t>(2006–2080)</a:t>
            </a:r>
          </a:p>
        </p:txBody>
      </p:sp>
      <p:sp>
        <p:nvSpPr>
          <p:cNvPr id="11" name="TextBox 10">
            <a:extLst>
              <a:ext uri="{FF2B5EF4-FFF2-40B4-BE49-F238E27FC236}">
                <a16:creationId xmlns:a16="http://schemas.microsoft.com/office/drawing/2014/main" id="{A64F7061-9663-1452-A2B0-688C5EA74F23}"/>
              </a:ext>
            </a:extLst>
          </p:cNvPr>
          <p:cNvSpPr txBox="1"/>
          <p:nvPr/>
        </p:nvSpPr>
        <p:spPr>
          <a:xfrm>
            <a:off x="6245546" y="5273350"/>
            <a:ext cx="4695903" cy="369690"/>
          </a:xfrm>
          <a:prstGeom prst="rect">
            <a:avLst/>
          </a:prstGeom>
        </p:spPr>
        <p:txBody>
          <a:bodyPr vert="horz" lIns="91440" tIns="45720" rIns="91440" bIns="45720" rtlCol="0" anchor="b">
            <a:normAutofit fontScale="85000" lnSpcReduction="10000"/>
          </a:bodyPr>
          <a:lstStyle/>
          <a:p>
            <a:pPr>
              <a:lnSpc>
                <a:spcPct val="90000"/>
              </a:lnSpc>
              <a:spcBef>
                <a:spcPct val="0"/>
              </a:spcBef>
              <a:spcAft>
                <a:spcPts val="600"/>
              </a:spcAft>
            </a:pPr>
            <a:r>
              <a:rPr lang="es-CO" sz="2400" b="0" i="0">
                <a:effectLst/>
                <a:latin typeface="Aptos Display" panose="020B0004020202020204" pitchFamily="34" charset="0"/>
              </a:rPr>
              <a:t>Esteban Guerrero </a:t>
            </a:r>
            <a:r>
              <a:rPr lang="en-US" sz="2400" b="0" i="0">
                <a:effectLst/>
                <a:latin typeface="Aptos Display" panose="020B0004020202020204" pitchFamily="34" charset="0"/>
              </a:rPr>
              <a:t>- </a:t>
            </a:r>
            <a:r>
              <a:rPr lang="es-CO" sz="2400" b="0" i="0" err="1">
                <a:effectLst/>
                <a:latin typeface="Aptos Display" panose="020B0004020202020204" pitchFamily="34" charset="0"/>
              </a:rPr>
              <a:t>Huabin</a:t>
            </a:r>
            <a:r>
              <a:rPr lang="es-CO" sz="2400" b="0" i="0">
                <a:effectLst/>
                <a:latin typeface="Aptos Display" panose="020B0004020202020204" pitchFamily="34" charset="0"/>
              </a:rPr>
              <a:t> Ye - </a:t>
            </a:r>
            <a:r>
              <a:rPr lang="es-CO" sz="2400" b="0" i="0" err="1">
                <a:effectLst/>
                <a:latin typeface="Aptos Display" panose="020B0004020202020204" pitchFamily="34" charset="0"/>
              </a:rPr>
              <a:t>Zhihao</a:t>
            </a:r>
            <a:r>
              <a:rPr lang="es-CO" sz="2400" b="0" i="0">
                <a:effectLst/>
                <a:latin typeface="Aptos Display" panose="020B0004020202020204" pitchFamily="34" charset="0"/>
              </a:rPr>
              <a:t> </a:t>
            </a:r>
            <a:r>
              <a:rPr lang="es-CO" sz="2400" b="0" i="0" err="1">
                <a:effectLst/>
                <a:latin typeface="Aptos Display" panose="020B0004020202020204" pitchFamily="34" charset="0"/>
              </a:rPr>
              <a:t>Xu</a:t>
            </a:r>
            <a:endParaRPr lang="en-US" sz="2400">
              <a:latin typeface="Aptos Display" panose="020B0004020202020204" pitchFamily="34" charset="0"/>
              <a:ea typeface="+mj-ea"/>
              <a:cs typeface="+mj-cs"/>
            </a:endParaRPr>
          </a:p>
        </p:txBody>
      </p:sp>
      <p:sp>
        <p:nvSpPr>
          <p:cNvPr id="13" name="TextBox 12">
            <a:extLst>
              <a:ext uri="{FF2B5EF4-FFF2-40B4-BE49-F238E27FC236}">
                <a16:creationId xmlns:a16="http://schemas.microsoft.com/office/drawing/2014/main" id="{898FF555-3AAD-2A7C-1F94-2C27BDE7E740}"/>
              </a:ext>
            </a:extLst>
          </p:cNvPr>
          <p:cNvSpPr txBox="1"/>
          <p:nvPr/>
        </p:nvSpPr>
        <p:spPr>
          <a:xfrm>
            <a:off x="6245545" y="4680663"/>
            <a:ext cx="4695903" cy="369690"/>
          </a:xfrm>
          <a:prstGeom prst="rect">
            <a:avLst/>
          </a:prstGeom>
        </p:spPr>
        <p:txBody>
          <a:bodyPr vert="horz" lIns="91440" tIns="45720" rIns="91440" bIns="45720" rtlCol="0" anchor="b">
            <a:normAutofit fontScale="55000" lnSpcReduction="20000"/>
          </a:bodyPr>
          <a:lstStyle/>
          <a:p>
            <a:pPr>
              <a:lnSpc>
                <a:spcPct val="90000"/>
              </a:lnSpc>
              <a:spcBef>
                <a:spcPct val="0"/>
              </a:spcBef>
              <a:spcAft>
                <a:spcPts val="600"/>
              </a:spcAft>
            </a:pPr>
            <a:r>
              <a:rPr lang="en-US" sz="4000" b="0" i="0">
                <a:effectLst/>
                <a:latin typeface="Aptos Light" panose="020F0502020204030204" pitchFamily="34" charset="0"/>
              </a:rPr>
              <a:t>EART60702</a:t>
            </a:r>
            <a:endParaRPr lang="en-US" sz="3700">
              <a:latin typeface="Aptos Light" panose="020F0502020204030204" pitchFamily="34" charset="0"/>
              <a:ea typeface="+mj-ea"/>
              <a:cs typeface="+mj-cs"/>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2173422-4051-758A-A944-C465D7D1AE85}"/>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altLang="zh-CN" sz="5100" b="1" i="0">
                <a:solidFill>
                  <a:schemeClr val="bg1"/>
                </a:solidFill>
                <a:effectLst/>
              </a:rPr>
              <a:t>Lag Effects on Heatwave Development</a:t>
            </a:r>
            <a:endParaRPr lang="en-US" altLang="zh-CN" sz="5100">
              <a:solidFill>
                <a:schemeClr val="bg1"/>
              </a:solidFill>
            </a:endParaRPr>
          </a:p>
        </p:txBody>
      </p:sp>
      <p:pic>
        <p:nvPicPr>
          <p:cNvPr id="9" name="内容占位符 8" descr="图表, 树状图&#10;&#10;AI 生成的内容可能不正确。">
            <a:extLst>
              <a:ext uri="{FF2B5EF4-FFF2-40B4-BE49-F238E27FC236}">
                <a16:creationId xmlns:a16="http://schemas.microsoft.com/office/drawing/2014/main" id="{B2552CB6-B58F-2600-0E6A-01CF054B655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2608" y="2542066"/>
            <a:ext cx="3758184" cy="3203852"/>
          </a:xfrm>
          <a:prstGeom prst="rect">
            <a:avLst/>
          </a:prstGeom>
        </p:spPr>
      </p:pic>
      <p:pic>
        <p:nvPicPr>
          <p:cNvPr id="11" name="图片 10" descr="图表, 条形图&#10;&#10;AI 生成的内容可能不正确。">
            <a:extLst>
              <a:ext uri="{FF2B5EF4-FFF2-40B4-BE49-F238E27FC236}">
                <a16:creationId xmlns:a16="http://schemas.microsoft.com/office/drawing/2014/main" id="{3A20904D-88AC-3DD3-BF6E-8B87AC199B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6908" y="2734673"/>
            <a:ext cx="3758184" cy="2818639"/>
          </a:xfrm>
          <a:prstGeom prst="rect">
            <a:avLst/>
          </a:prstGeom>
        </p:spPr>
      </p:pic>
      <p:pic>
        <p:nvPicPr>
          <p:cNvPr id="13" name="图片 12" descr="图表, 树状图&#10;&#10;AI 生成的内容可能不正确。">
            <a:extLst>
              <a:ext uri="{FF2B5EF4-FFF2-40B4-BE49-F238E27FC236}">
                <a16:creationId xmlns:a16="http://schemas.microsoft.com/office/drawing/2014/main" id="{36DAC91D-22D8-4501-8F86-5E5555EFD2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1208" y="2734673"/>
            <a:ext cx="3758184" cy="2818639"/>
          </a:xfrm>
          <a:prstGeom prst="rect">
            <a:avLst/>
          </a:prstGeom>
        </p:spPr>
      </p:pic>
      <p:sp>
        <p:nvSpPr>
          <p:cNvPr id="17" name="文本框 16">
            <a:extLst>
              <a:ext uri="{FF2B5EF4-FFF2-40B4-BE49-F238E27FC236}">
                <a16:creationId xmlns:a16="http://schemas.microsoft.com/office/drawing/2014/main" id="{FB807EE8-6CFF-BDB1-F574-0F556AB96097}"/>
              </a:ext>
            </a:extLst>
          </p:cNvPr>
          <p:cNvSpPr txBox="1"/>
          <p:nvPr/>
        </p:nvSpPr>
        <p:spPr>
          <a:xfrm>
            <a:off x="3293806" y="1928940"/>
            <a:ext cx="6096000" cy="369332"/>
          </a:xfrm>
          <a:prstGeom prst="rect">
            <a:avLst/>
          </a:prstGeom>
          <a:noFill/>
        </p:spPr>
        <p:txBody>
          <a:bodyPr wrap="square">
            <a:spAutoFit/>
          </a:bodyPr>
          <a:lstStyle/>
          <a:p>
            <a:r>
              <a:rPr lang="en-US" altLang="zh-CN" b="0" i="1">
                <a:solidFill>
                  <a:schemeClr val="bg1"/>
                </a:solidFill>
                <a:effectLst/>
                <a:latin typeface="Inter"/>
              </a:rPr>
              <a:t>Key Drivers from Humidity, Precipitation &amp; Radiation</a:t>
            </a:r>
            <a:endParaRPr lang="zh-CN" altLang="en-US">
              <a:solidFill>
                <a:schemeClr val="bg1"/>
              </a:solidFill>
            </a:endParaRPr>
          </a:p>
        </p:txBody>
      </p:sp>
      <p:sp>
        <p:nvSpPr>
          <p:cNvPr id="21" name="文本框 20">
            <a:extLst>
              <a:ext uri="{FF2B5EF4-FFF2-40B4-BE49-F238E27FC236}">
                <a16:creationId xmlns:a16="http://schemas.microsoft.com/office/drawing/2014/main" id="{5D8A9B6C-3212-B49E-9F63-04D5E70DFE35}"/>
              </a:ext>
            </a:extLst>
          </p:cNvPr>
          <p:cNvSpPr txBox="1"/>
          <p:nvPr/>
        </p:nvSpPr>
        <p:spPr>
          <a:xfrm>
            <a:off x="4543634" y="5658858"/>
            <a:ext cx="3431458" cy="923330"/>
          </a:xfrm>
          <a:prstGeom prst="rect">
            <a:avLst/>
          </a:prstGeom>
          <a:noFill/>
        </p:spPr>
        <p:txBody>
          <a:bodyPr wrap="square">
            <a:spAutoFit/>
          </a:bodyPr>
          <a:lstStyle/>
          <a:p>
            <a:pPr algn="l">
              <a:buFont typeface="Arial" panose="020B0604020202020204" pitchFamily="34" charset="0"/>
              <a:buChar char="•"/>
            </a:pPr>
            <a:r>
              <a:rPr lang="en-US" altLang="zh-CN" b="1" i="0">
                <a:solidFill>
                  <a:schemeClr val="bg1"/>
                </a:solidFill>
                <a:effectLst/>
                <a:latin typeface="Inter"/>
              </a:rPr>
              <a:t>Less rain/snow in past days</a:t>
            </a:r>
            <a:r>
              <a:rPr lang="en-US" altLang="zh-CN" b="0" i="0">
                <a:solidFill>
                  <a:schemeClr val="bg1"/>
                </a:solidFill>
                <a:effectLst/>
                <a:latin typeface="Inter"/>
              </a:rPr>
              <a:t> shows only a </a:t>
            </a:r>
            <a:r>
              <a:rPr lang="en-US" altLang="zh-CN" b="1" i="0">
                <a:solidFill>
                  <a:schemeClr val="bg1"/>
                </a:solidFill>
                <a:effectLst/>
                <a:latin typeface="Inter"/>
              </a:rPr>
              <a:t>tiny link (-0.1 to -0.02)</a:t>
            </a:r>
            <a:r>
              <a:rPr lang="en-US" altLang="zh-CN" b="0" i="0">
                <a:solidFill>
                  <a:schemeClr val="bg1"/>
                </a:solidFill>
                <a:effectLst/>
                <a:latin typeface="Inter"/>
              </a:rPr>
              <a:t> to heatwaves.</a:t>
            </a:r>
          </a:p>
        </p:txBody>
      </p:sp>
      <p:sp>
        <p:nvSpPr>
          <p:cNvPr id="23" name="文本框 22">
            <a:extLst>
              <a:ext uri="{FF2B5EF4-FFF2-40B4-BE49-F238E27FC236}">
                <a16:creationId xmlns:a16="http://schemas.microsoft.com/office/drawing/2014/main" id="{BB8FEF0B-BCE2-8190-ACCE-43673F527CA0}"/>
              </a:ext>
            </a:extLst>
          </p:cNvPr>
          <p:cNvSpPr txBox="1"/>
          <p:nvPr/>
        </p:nvSpPr>
        <p:spPr>
          <a:xfrm>
            <a:off x="764617" y="5681686"/>
            <a:ext cx="252918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bg1"/>
                </a:solidFill>
                <a:effectLst/>
                <a:latin typeface="Inter"/>
              </a:rPr>
              <a:t>Humidity in past days</a:t>
            </a:r>
            <a:r>
              <a:rPr lang="en-US" altLang="zh-CN" b="0" i="0">
                <a:solidFill>
                  <a:schemeClr val="bg1"/>
                </a:solidFill>
                <a:effectLst/>
                <a:latin typeface="Inter"/>
              </a:rPr>
              <a:t> has a </a:t>
            </a:r>
            <a:r>
              <a:rPr lang="en-US" altLang="zh-CN" b="1" i="0">
                <a:solidFill>
                  <a:schemeClr val="bg1"/>
                </a:solidFill>
                <a:effectLst/>
                <a:latin typeface="Inter"/>
              </a:rPr>
              <a:t>strong link (0.7–0.8)</a:t>
            </a:r>
            <a:r>
              <a:rPr lang="en-US" altLang="zh-CN" b="0" i="0">
                <a:solidFill>
                  <a:schemeClr val="bg1"/>
                </a:solidFill>
                <a:effectLst/>
                <a:latin typeface="Inter"/>
              </a:rPr>
              <a:t> to heatwaves.</a:t>
            </a:r>
          </a:p>
        </p:txBody>
      </p:sp>
      <p:sp>
        <p:nvSpPr>
          <p:cNvPr id="25" name="文本框 24">
            <a:extLst>
              <a:ext uri="{FF2B5EF4-FFF2-40B4-BE49-F238E27FC236}">
                <a16:creationId xmlns:a16="http://schemas.microsoft.com/office/drawing/2014/main" id="{4F15417D-ED2A-EF17-AA2D-B41F2C6945A0}"/>
              </a:ext>
            </a:extLst>
          </p:cNvPr>
          <p:cNvSpPr txBox="1"/>
          <p:nvPr/>
        </p:nvSpPr>
        <p:spPr>
          <a:xfrm>
            <a:off x="8701548" y="5690875"/>
            <a:ext cx="3048000" cy="923330"/>
          </a:xfrm>
          <a:prstGeom prst="rect">
            <a:avLst/>
          </a:prstGeom>
          <a:noFill/>
        </p:spPr>
        <p:txBody>
          <a:bodyPr wrap="square">
            <a:spAutoFit/>
          </a:bodyPr>
          <a:lstStyle/>
          <a:p>
            <a:pPr algn="l">
              <a:buFont typeface="Arial" panose="020B0604020202020204" pitchFamily="34" charset="0"/>
              <a:buChar char="•"/>
            </a:pPr>
            <a:r>
              <a:rPr lang="en-US" altLang="zh-CN" b="1" i="0">
                <a:solidFill>
                  <a:schemeClr val="bg1"/>
                </a:solidFill>
                <a:effectLst/>
                <a:latin typeface="Inter"/>
              </a:rPr>
              <a:t>Strong sunlight days before</a:t>
            </a:r>
            <a:r>
              <a:rPr lang="en-US" altLang="zh-CN" b="0" i="0">
                <a:solidFill>
                  <a:schemeClr val="bg1"/>
                </a:solidFill>
                <a:effectLst/>
                <a:latin typeface="Inter"/>
              </a:rPr>
              <a:t> → </a:t>
            </a:r>
            <a:r>
              <a:rPr lang="en-US" altLang="zh-CN" b="1" i="0">
                <a:solidFill>
                  <a:schemeClr val="bg1"/>
                </a:solidFill>
                <a:effectLst/>
                <a:latin typeface="Inter"/>
              </a:rPr>
              <a:t>bigger heatwaves</a:t>
            </a:r>
            <a:r>
              <a:rPr lang="en-US" altLang="zh-CN" b="0" i="0">
                <a:solidFill>
                  <a:schemeClr val="bg1"/>
                </a:solidFill>
                <a:effectLst/>
                <a:latin typeface="Inter"/>
              </a:rPr>
              <a:t> (link: ~0.8).</a:t>
            </a:r>
          </a:p>
        </p:txBody>
      </p:sp>
    </p:spTree>
    <p:extLst>
      <p:ext uri="{BB962C8B-B14F-4D97-AF65-F5344CB8AC3E}">
        <p14:creationId xmlns:p14="http://schemas.microsoft.com/office/powerpoint/2010/main" val="1909462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1A65619-91C4-080D-E133-3AF26E31C5D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27388A-CF43-D838-CE39-F9E12933F779}"/>
              </a:ext>
            </a:extLst>
          </p:cNvPr>
          <p:cNvSpPr>
            <a:spLocks noGrp="1"/>
          </p:cNvSpPr>
          <p:nvPr>
            <p:ph idx="1"/>
          </p:nvPr>
        </p:nvSpPr>
        <p:spPr>
          <a:xfrm>
            <a:off x="426815" y="622009"/>
            <a:ext cx="10742755" cy="616483"/>
          </a:xfrm>
        </p:spPr>
        <p:txBody>
          <a:bodyPr>
            <a:normAutofit/>
          </a:bodyPr>
          <a:lstStyle/>
          <a:p>
            <a:pPr marL="0" indent="0">
              <a:buNone/>
            </a:pPr>
            <a:r>
              <a:rPr lang="en-US" sz="3600" b="1" noProof="0">
                <a:solidFill>
                  <a:schemeClr val="bg1"/>
                </a:solidFill>
              </a:rPr>
              <a:t>Conclusions &amp; Implications </a:t>
            </a:r>
            <a:endParaRPr lang="en-GB" sz="3600" b="1" noProof="0">
              <a:solidFill>
                <a:schemeClr val="bg1"/>
              </a:solidFill>
            </a:endParaRPr>
          </a:p>
        </p:txBody>
      </p:sp>
      <p:sp>
        <p:nvSpPr>
          <p:cNvPr id="5" name="TextBox 4">
            <a:extLst>
              <a:ext uri="{FF2B5EF4-FFF2-40B4-BE49-F238E27FC236}">
                <a16:creationId xmlns:a16="http://schemas.microsoft.com/office/drawing/2014/main" id="{3F737181-F679-C325-AE99-D166F3DF5854}"/>
              </a:ext>
            </a:extLst>
          </p:cNvPr>
          <p:cNvSpPr txBox="1"/>
          <p:nvPr/>
        </p:nvSpPr>
        <p:spPr>
          <a:xfrm>
            <a:off x="426815" y="1639139"/>
            <a:ext cx="6286501" cy="4154984"/>
          </a:xfrm>
          <a:prstGeom prst="rect">
            <a:avLst/>
          </a:prstGeom>
          <a:noFill/>
        </p:spPr>
        <p:txBody>
          <a:bodyPr wrap="square">
            <a:spAutoFit/>
          </a:bodyPr>
          <a:lstStyle/>
          <a:p>
            <a:pPr marL="342900" indent="-342900">
              <a:buFont typeface="+mj-lt"/>
              <a:buAutoNum type="arabicPeriod"/>
            </a:pPr>
            <a:r>
              <a:rPr lang="en-US" sz="2400">
                <a:solidFill>
                  <a:schemeClr val="bg1"/>
                </a:solidFill>
                <a:latin typeface="+mj-lt"/>
              </a:rPr>
              <a:t>The frequency and intensity of extreme events are expected to rise, potentially leading to </a:t>
            </a:r>
            <a:r>
              <a:rPr lang="en-US" sz="2400" b="1">
                <a:solidFill>
                  <a:schemeClr val="bg1"/>
                </a:solidFill>
                <a:latin typeface="+mj-lt"/>
              </a:rPr>
              <a:t>more frequent and severe heat stress</a:t>
            </a:r>
            <a:r>
              <a:rPr lang="en-US" sz="2400">
                <a:solidFill>
                  <a:schemeClr val="bg1"/>
                </a:solidFill>
                <a:latin typeface="+mj-lt"/>
              </a:rPr>
              <a:t>.</a:t>
            </a:r>
            <a:br>
              <a:rPr lang="en-US" sz="2400">
                <a:solidFill>
                  <a:schemeClr val="bg1"/>
                </a:solidFill>
                <a:latin typeface="+mj-lt"/>
              </a:rPr>
            </a:br>
            <a:endParaRPr lang="en-US" sz="2400">
              <a:solidFill>
                <a:schemeClr val="bg1"/>
              </a:solidFill>
              <a:latin typeface="+mj-lt"/>
            </a:endParaRPr>
          </a:p>
          <a:p>
            <a:pPr marL="342900" indent="-342900">
              <a:buFont typeface="+mj-lt"/>
              <a:buAutoNum type="arabicPeriod"/>
            </a:pPr>
            <a:r>
              <a:rPr lang="en-US" sz="2400" b="1">
                <a:solidFill>
                  <a:schemeClr val="bg1"/>
                </a:solidFill>
                <a:latin typeface="+mj-lt"/>
              </a:rPr>
              <a:t>Heatwaves</a:t>
            </a:r>
            <a:r>
              <a:rPr lang="en-US" sz="2400">
                <a:solidFill>
                  <a:schemeClr val="bg1"/>
                </a:solidFill>
                <a:latin typeface="+mj-lt"/>
              </a:rPr>
              <a:t> show dramatic </a:t>
            </a:r>
            <a:r>
              <a:rPr lang="en-US" sz="2400" b="1">
                <a:solidFill>
                  <a:schemeClr val="bg1"/>
                </a:solidFill>
                <a:latin typeface="+mj-lt"/>
              </a:rPr>
              <a:t>rising trends</a:t>
            </a:r>
            <a:r>
              <a:rPr lang="en-US" sz="2400">
                <a:solidFill>
                  <a:schemeClr val="bg1"/>
                </a:solidFill>
                <a:latin typeface="+mj-lt"/>
              </a:rPr>
              <a:t>, especially in later decades (2050–2080).</a:t>
            </a:r>
            <a:br>
              <a:rPr lang="en-US" sz="2400">
                <a:solidFill>
                  <a:schemeClr val="bg1"/>
                </a:solidFill>
                <a:latin typeface="+mj-lt"/>
              </a:rPr>
            </a:br>
            <a:endParaRPr lang="en-US" sz="2400">
              <a:solidFill>
                <a:schemeClr val="bg1"/>
              </a:solidFill>
              <a:latin typeface="+mj-lt"/>
            </a:endParaRPr>
          </a:p>
          <a:p>
            <a:pPr marL="342900" indent="-342900">
              <a:buFont typeface="+mj-lt"/>
              <a:buAutoNum type="arabicPeriod"/>
            </a:pPr>
            <a:r>
              <a:rPr lang="en-US" sz="2400">
                <a:solidFill>
                  <a:schemeClr val="bg1"/>
                </a:solidFill>
                <a:latin typeface="+mj-lt"/>
              </a:rPr>
              <a:t>High </a:t>
            </a:r>
            <a:r>
              <a:rPr lang="en-US" sz="2400" b="1">
                <a:solidFill>
                  <a:schemeClr val="bg1"/>
                </a:solidFill>
                <a:latin typeface="+mj-lt"/>
              </a:rPr>
              <a:t>humidity</a:t>
            </a:r>
            <a:r>
              <a:rPr lang="en-US" sz="2400">
                <a:solidFill>
                  <a:schemeClr val="bg1"/>
                </a:solidFill>
                <a:latin typeface="+mj-lt"/>
              </a:rPr>
              <a:t> and </a:t>
            </a:r>
            <a:r>
              <a:rPr lang="en-US" sz="2400" b="1">
                <a:solidFill>
                  <a:schemeClr val="bg1"/>
                </a:solidFill>
                <a:latin typeface="+mj-lt"/>
              </a:rPr>
              <a:t>radiation flux </a:t>
            </a:r>
            <a:r>
              <a:rPr lang="en-US" sz="2400">
                <a:solidFill>
                  <a:schemeClr val="bg1"/>
                </a:solidFill>
                <a:latin typeface="+mj-lt"/>
              </a:rPr>
              <a:t>are strongly correlated with the occurrence of </a:t>
            </a:r>
            <a:r>
              <a:rPr lang="en-US" sz="2400" b="1">
                <a:solidFill>
                  <a:schemeClr val="bg1"/>
                </a:solidFill>
                <a:latin typeface="+mj-lt"/>
              </a:rPr>
              <a:t>temperature extremes </a:t>
            </a:r>
            <a:r>
              <a:rPr lang="en-US" sz="2400">
                <a:solidFill>
                  <a:schemeClr val="bg1"/>
                </a:solidFill>
                <a:latin typeface="+mj-lt"/>
              </a:rPr>
              <a:t>and can serve as early warning signals.</a:t>
            </a:r>
          </a:p>
        </p:txBody>
      </p:sp>
      <p:pic>
        <p:nvPicPr>
          <p:cNvPr id="8" name="Picture 7" descr="Whales in the sea">
            <a:extLst>
              <a:ext uri="{FF2B5EF4-FFF2-40B4-BE49-F238E27FC236}">
                <a16:creationId xmlns:a16="http://schemas.microsoft.com/office/drawing/2014/main" id="{F6A02B6D-171D-7CEB-A772-4BC601DBEAE3}"/>
              </a:ext>
            </a:extLst>
          </p:cNvPr>
          <p:cNvPicPr>
            <a:picLocks noChangeAspect="1"/>
          </p:cNvPicPr>
          <p:nvPr/>
        </p:nvPicPr>
        <p:blipFill>
          <a:blip r:embed="rId2">
            <a:extLst>
              <a:ext uri="{28A0092B-C50C-407E-A947-70E740481C1C}">
                <a14:useLocalDpi xmlns:a14="http://schemas.microsoft.com/office/drawing/2010/main" val="0"/>
              </a:ext>
            </a:extLst>
          </a:blip>
          <a:srcRect l="30542" r="19864"/>
          <a:stretch/>
        </p:blipFill>
        <p:spPr>
          <a:xfrm>
            <a:off x="7137187" y="0"/>
            <a:ext cx="5748089" cy="6858000"/>
          </a:xfrm>
          <a:prstGeom prst="rect">
            <a:avLst/>
          </a:prstGeom>
        </p:spPr>
      </p:pic>
      <p:sp>
        <p:nvSpPr>
          <p:cNvPr id="9" name="Rectangle 8">
            <a:extLst>
              <a:ext uri="{FF2B5EF4-FFF2-40B4-BE49-F238E27FC236}">
                <a16:creationId xmlns:a16="http://schemas.microsoft.com/office/drawing/2014/main" id="{925B23ED-83E1-FF33-95E5-1D7A3BD22C40}"/>
              </a:ext>
            </a:extLst>
          </p:cNvPr>
          <p:cNvSpPr/>
          <p:nvPr/>
        </p:nvSpPr>
        <p:spPr>
          <a:xfrm>
            <a:off x="7137186" y="0"/>
            <a:ext cx="5748090" cy="6858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097674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E14EA3-0E71-5A5B-229E-6E984CF63F1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3A7822-4AD1-C763-F340-3A73718044DF}"/>
              </a:ext>
            </a:extLst>
          </p:cNvPr>
          <p:cNvSpPr>
            <a:spLocks noGrp="1"/>
          </p:cNvSpPr>
          <p:nvPr>
            <p:ph idx="1"/>
          </p:nvPr>
        </p:nvSpPr>
        <p:spPr>
          <a:xfrm>
            <a:off x="426815" y="622009"/>
            <a:ext cx="10742755" cy="616483"/>
          </a:xfrm>
        </p:spPr>
        <p:txBody>
          <a:bodyPr>
            <a:normAutofit/>
          </a:bodyPr>
          <a:lstStyle/>
          <a:p>
            <a:pPr marL="0" indent="0">
              <a:buNone/>
            </a:pPr>
            <a:r>
              <a:rPr lang="en-US" sz="3600" b="1" noProof="0">
                <a:solidFill>
                  <a:schemeClr val="bg1"/>
                </a:solidFill>
              </a:rPr>
              <a:t>Future Work</a:t>
            </a:r>
            <a:endParaRPr lang="en-GB" sz="3600" b="1" noProof="0">
              <a:solidFill>
                <a:schemeClr val="bg1"/>
              </a:solidFill>
            </a:endParaRPr>
          </a:p>
        </p:txBody>
      </p:sp>
      <p:sp>
        <p:nvSpPr>
          <p:cNvPr id="5" name="TextBox 4">
            <a:extLst>
              <a:ext uri="{FF2B5EF4-FFF2-40B4-BE49-F238E27FC236}">
                <a16:creationId xmlns:a16="http://schemas.microsoft.com/office/drawing/2014/main" id="{B54232AB-0442-60C9-7CAF-66F919955393}"/>
              </a:ext>
            </a:extLst>
          </p:cNvPr>
          <p:cNvSpPr txBox="1"/>
          <p:nvPr/>
        </p:nvSpPr>
        <p:spPr>
          <a:xfrm>
            <a:off x="588860" y="1422913"/>
            <a:ext cx="7409245" cy="4154984"/>
          </a:xfrm>
          <a:prstGeom prst="rect">
            <a:avLst/>
          </a:prstGeom>
          <a:noFill/>
        </p:spPr>
        <p:txBody>
          <a:bodyPr wrap="square">
            <a:spAutoFit/>
          </a:bodyPr>
          <a:lstStyle/>
          <a:p>
            <a:pPr marL="342900" indent="-342900">
              <a:buFont typeface="+mj-lt"/>
              <a:buAutoNum type="arabicPeriod"/>
            </a:pPr>
            <a:r>
              <a:rPr lang="en-US" sz="2400" b="1">
                <a:solidFill>
                  <a:schemeClr val="bg1"/>
                </a:solidFill>
                <a:latin typeface="+mj-lt"/>
              </a:rPr>
              <a:t>Validate findings </a:t>
            </a:r>
            <a:r>
              <a:rPr lang="en-US" sz="2400">
                <a:solidFill>
                  <a:schemeClr val="bg1"/>
                </a:solidFill>
                <a:latin typeface="+mj-lt"/>
              </a:rPr>
              <a:t>using historical climate data to compare projected trends with past observations and assess the </a:t>
            </a:r>
            <a:r>
              <a:rPr lang="en-US" sz="2400" b="1">
                <a:solidFill>
                  <a:schemeClr val="bg1"/>
                </a:solidFill>
                <a:latin typeface="+mj-lt"/>
              </a:rPr>
              <a:t>reliability of the projections.</a:t>
            </a:r>
          </a:p>
          <a:p>
            <a:pPr marL="342900" indent="-342900">
              <a:buFont typeface="+mj-lt"/>
              <a:buAutoNum type="arabicPeriod"/>
            </a:pPr>
            <a:r>
              <a:rPr lang="en-US" sz="2400" b="1">
                <a:solidFill>
                  <a:schemeClr val="bg1"/>
                </a:solidFill>
                <a:latin typeface="+mj-lt"/>
              </a:rPr>
              <a:t>Expand</a:t>
            </a:r>
            <a:r>
              <a:rPr lang="en-US" sz="2400">
                <a:solidFill>
                  <a:schemeClr val="bg1"/>
                </a:solidFill>
                <a:latin typeface="+mj-lt"/>
              </a:rPr>
              <a:t> the analysis to </a:t>
            </a:r>
            <a:r>
              <a:rPr lang="en-US" sz="2400" b="1">
                <a:solidFill>
                  <a:schemeClr val="bg1"/>
                </a:solidFill>
                <a:latin typeface="+mj-lt"/>
              </a:rPr>
              <a:t>other regions in the UK </a:t>
            </a:r>
            <a:r>
              <a:rPr lang="en-US" sz="2400">
                <a:solidFill>
                  <a:schemeClr val="bg1"/>
                </a:solidFill>
                <a:latin typeface="+mj-lt"/>
              </a:rPr>
              <a:t>to identify spatial patterns and regional differences in extreme weather events and their temperature impacts.</a:t>
            </a:r>
          </a:p>
          <a:p>
            <a:pPr marL="342900" indent="-342900">
              <a:buFont typeface="+mj-lt"/>
              <a:buAutoNum type="arabicPeriod"/>
            </a:pPr>
            <a:r>
              <a:rPr lang="en-US" sz="2400" b="1">
                <a:solidFill>
                  <a:schemeClr val="bg1"/>
                </a:solidFill>
                <a:latin typeface="+mj-lt"/>
              </a:rPr>
              <a:t>Develop machine learning models</a:t>
            </a:r>
            <a:r>
              <a:rPr lang="en-US" sz="2400">
                <a:solidFill>
                  <a:schemeClr val="bg1"/>
                </a:solidFill>
                <a:latin typeface="+mj-lt"/>
              </a:rPr>
              <a:t> to predict extreme weather events . Use predictive algorithms to identify early warning signs of extreme heat, storms, or heavy rainfall, improving preparedness and response strategies.</a:t>
            </a:r>
          </a:p>
        </p:txBody>
      </p:sp>
      <p:pic>
        <p:nvPicPr>
          <p:cNvPr id="10" name="Picture 9" descr="Whales in the sea">
            <a:extLst>
              <a:ext uri="{FF2B5EF4-FFF2-40B4-BE49-F238E27FC236}">
                <a16:creationId xmlns:a16="http://schemas.microsoft.com/office/drawing/2014/main" id="{96E3CFA2-B3CC-02BC-8854-53895F903C42}"/>
              </a:ext>
            </a:extLst>
          </p:cNvPr>
          <p:cNvPicPr>
            <a:picLocks noChangeAspect="1"/>
          </p:cNvPicPr>
          <p:nvPr/>
        </p:nvPicPr>
        <p:blipFill>
          <a:blip r:embed="rId2">
            <a:extLst>
              <a:ext uri="{28A0092B-C50C-407E-A947-70E740481C1C}">
                <a14:useLocalDpi xmlns:a14="http://schemas.microsoft.com/office/drawing/2010/main" val="0"/>
              </a:ext>
            </a:extLst>
          </a:blip>
          <a:srcRect l="30542" r="19864"/>
          <a:stretch/>
        </p:blipFill>
        <p:spPr>
          <a:xfrm>
            <a:off x="8329381" y="0"/>
            <a:ext cx="5748089" cy="6858000"/>
          </a:xfrm>
          <a:prstGeom prst="rect">
            <a:avLst/>
          </a:prstGeom>
        </p:spPr>
      </p:pic>
      <p:sp>
        <p:nvSpPr>
          <p:cNvPr id="11" name="Rectangle 10">
            <a:extLst>
              <a:ext uri="{FF2B5EF4-FFF2-40B4-BE49-F238E27FC236}">
                <a16:creationId xmlns:a16="http://schemas.microsoft.com/office/drawing/2014/main" id="{D765C599-9350-87D4-08CC-A870162F474F}"/>
              </a:ext>
            </a:extLst>
          </p:cNvPr>
          <p:cNvSpPr/>
          <p:nvPr/>
        </p:nvSpPr>
        <p:spPr>
          <a:xfrm>
            <a:off x="8329380" y="0"/>
            <a:ext cx="5748090" cy="6858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498027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04EE40C-0BC9-17D5-FD0E-389147762CD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65771F-0304-6295-BE1F-8743A9F22C2E}"/>
              </a:ext>
            </a:extLst>
          </p:cNvPr>
          <p:cNvSpPr>
            <a:spLocks noGrp="1"/>
          </p:cNvSpPr>
          <p:nvPr>
            <p:ph idx="1"/>
          </p:nvPr>
        </p:nvSpPr>
        <p:spPr>
          <a:xfrm>
            <a:off x="426815" y="622009"/>
            <a:ext cx="10742755" cy="616483"/>
          </a:xfrm>
        </p:spPr>
        <p:txBody>
          <a:bodyPr>
            <a:normAutofit/>
          </a:bodyPr>
          <a:lstStyle/>
          <a:p>
            <a:pPr marL="0" indent="0">
              <a:buNone/>
            </a:pPr>
            <a:r>
              <a:rPr lang="en-US" sz="3600" b="1" noProof="0">
                <a:solidFill>
                  <a:schemeClr val="bg1"/>
                </a:solidFill>
              </a:rPr>
              <a:t>References</a:t>
            </a:r>
            <a:endParaRPr lang="en-GB" sz="3600" b="1" noProof="0">
              <a:solidFill>
                <a:schemeClr val="bg1"/>
              </a:solidFill>
            </a:endParaRPr>
          </a:p>
        </p:txBody>
      </p:sp>
      <p:sp>
        <p:nvSpPr>
          <p:cNvPr id="2" name="文本框 1">
            <a:extLst>
              <a:ext uri="{FF2B5EF4-FFF2-40B4-BE49-F238E27FC236}">
                <a16:creationId xmlns:a16="http://schemas.microsoft.com/office/drawing/2014/main" id="{C7C98570-5B21-685B-9DD7-5A66D2646626}"/>
              </a:ext>
            </a:extLst>
          </p:cNvPr>
          <p:cNvSpPr txBox="1"/>
          <p:nvPr/>
        </p:nvSpPr>
        <p:spPr>
          <a:xfrm>
            <a:off x="648929" y="1684074"/>
            <a:ext cx="10609007"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19100" indent="-342900">
              <a:buFont typeface="+mj-lt"/>
              <a:buAutoNum type="arabicPeriod"/>
            </a:pPr>
            <a:r>
              <a:rPr lang="en-US" altLang="zh-CN" sz="1600">
                <a:solidFill>
                  <a:schemeClr val="bg1"/>
                </a:solidFill>
                <a:latin typeface="+mj-lt"/>
                <a:ea typeface="等线"/>
              </a:rPr>
              <a:t>Klein Tank, A., &amp; </a:t>
            </a:r>
            <a:r>
              <a:rPr lang="en-US" altLang="zh-CN" sz="1600" err="1">
                <a:solidFill>
                  <a:schemeClr val="bg1"/>
                </a:solidFill>
                <a:latin typeface="+mj-lt"/>
                <a:ea typeface="等线"/>
              </a:rPr>
              <a:t>Können</a:t>
            </a:r>
            <a:r>
              <a:rPr lang="en-US" altLang="zh-CN" sz="1600">
                <a:solidFill>
                  <a:schemeClr val="bg1"/>
                </a:solidFill>
                <a:latin typeface="+mj-lt"/>
                <a:ea typeface="等线"/>
              </a:rPr>
              <a:t>, G. (2003). Trends in indices of daily temperature and precipitation extremes in Europe, 1946–99. Journal of Climate, 16(22), 3665–3680. </a:t>
            </a:r>
          </a:p>
          <a:p>
            <a:pPr marL="419100" indent="-342900">
              <a:buFont typeface="+mj-lt"/>
              <a:buAutoNum type="arabicPeriod"/>
            </a:pPr>
            <a:endParaRPr lang="en-US" altLang="zh-CN" sz="1600">
              <a:solidFill>
                <a:schemeClr val="bg1"/>
              </a:solidFill>
              <a:latin typeface="+mj-lt"/>
              <a:ea typeface="等线"/>
            </a:endParaRPr>
          </a:p>
          <a:p>
            <a:pPr marL="419100" indent="-342900">
              <a:buFont typeface="+mj-lt"/>
              <a:buAutoNum type="arabicPeriod"/>
            </a:pPr>
            <a:r>
              <a:rPr lang="en-US" altLang="zh-CN" sz="1600">
                <a:solidFill>
                  <a:schemeClr val="bg1"/>
                </a:solidFill>
                <a:latin typeface="+mj-lt"/>
                <a:ea typeface="等线"/>
              </a:rPr>
              <a:t>Roldán-Gómez, P. J., De Luca, P., </a:t>
            </a:r>
            <a:r>
              <a:rPr lang="en-US" altLang="zh-CN" sz="1600" err="1">
                <a:solidFill>
                  <a:schemeClr val="bg1"/>
                </a:solidFill>
                <a:latin typeface="+mj-lt"/>
                <a:ea typeface="等线"/>
              </a:rPr>
              <a:t>Bernardello</a:t>
            </a:r>
            <a:r>
              <a:rPr lang="en-US" altLang="zh-CN" sz="1600">
                <a:solidFill>
                  <a:schemeClr val="bg1"/>
                </a:solidFill>
                <a:latin typeface="+mj-lt"/>
                <a:ea typeface="等线"/>
              </a:rPr>
              <a:t>, R., &amp; Donat, M. G. (2025). Regional irreversibility of mean and extreme surface air temperature and precipitation in CMIP6 overshoot scenarios associated with interhemispheric temperature asymmetries. Earth System Dynamics, 16(1), 1–27. </a:t>
            </a:r>
          </a:p>
          <a:p>
            <a:pPr marL="419100" indent="-342900">
              <a:buFont typeface="+mj-lt"/>
              <a:buAutoNum type="arabicPeriod"/>
            </a:pPr>
            <a:endParaRPr lang="en-US" altLang="zh-CN" sz="1600">
              <a:solidFill>
                <a:schemeClr val="bg1"/>
              </a:solidFill>
              <a:latin typeface="+mj-lt"/>
              <a:ea typeface="等线"/>
            </a:endParaRPr>
          </a:p>
          <a:p>
            <a:pPr marL="419100" indent="-342900">
              <a:buFont typeface="+mj-lt"/>
              <a:buAutoNum type="arabicPeriod"/>
            </a:pPr>
            <a:r>
              <a:rPr lang="en-US" altLang="zh-CN" sz="1600">
                <a:solidFill>
                  <a:schemeClr val="bg1"/>
                </a:solidFill>
                <a:latin typeface="+mj-lt"/>
                <a:ea typeface="等线"/>
              </a:rPr>
              <a:t>Seneviratne, S. I., Zhang, X., Adnan, M., Badi, W., </a:t>
            </a:r>
            <a:r>
              <a:rPr lang="en-US" altLang="zh-CN" sz="1600" err="1">
                <a:solidFill>
                  <a:schemeClr val="bg1"/>
                </a:solidFill>
                <a:latin typeface="+mj-lt"/>
                <a:ea typeface="等线"/>
              </a:rPr>
              <a:t>Dereczynski</a:t>
            </a:r>
            <a:r>
              <a:rPr lang="en-US" altLang="zh-CN" sz="1600">
                <a:solidFill>
                  <a:schemeClr val="bg1"/>
                </a:solidFill>
                <a:latin typeface="+mj-lt"/>
                <a:ea typeface="等线"/>
              </a:rPr>
              <a:t>, C., Di Luca, A., Ghosh, S., Iskandar, I., </a:t>
            </a:r>
            <a:r>
              <a:rPr lang="en-US" altLang="zh-CN" sz="1600" err="1">
                <a:solidFill>
                  <a:schemeClr val="bg1"/>
                </a:solidFill>
                <a:latin typeface="+mj-lt"/>
                <a:ea typeface="等线"/>
              </a:rPr>
              <a:t>Kossin</a:t>
            </a:r>
            <a:r>
              <a:rPr lang="en-US" altLang="zh-CN" sz="1600">
                <a:solidFill>
                  <a:schemeClr val="bg1"/>
                </a:solidFill>
                <a:latin typeface="+mj-lt"/>
                <a:ea typeface="等线"/>
              </a:rPr>
              <a:t>, J., Lewis, S., Otto, F., Pinto, I., Satoh, M., Vicente-Serrano, S. M., Wehner, M., &amp; Zhou, B. (2021). Weather and climate extreme events in a changing climate. In V. Masson-Delmotte, P. Zhai, A. Pirani, S. L. Connors, C. </a:t>
            </a:r>
            <a:r>
              <a:rPr lang="en-US" altLang="zh-CN" sz="1600" err="1">
                <a:solidFill>
                  <a:schemeClr val="bg1"/>
                </a:solidFill>
                <a:latin typeface="+mj-lt"/>
                <a:ea typeface="等线"/>
              </a:rPr>
              <a:t>Péan</a:t>
            </a:r>
            <a:r>
              <a:rPr lang="en-US" altLang="zh-CN" sz="1600">
                <a:solidFill>
                  <a:schemeClr val="bg1"/>
                </a:solidFill>
                <a:latin typeface="+mj-lt"/>
                <a:ea typeface="等线"/>
              </a:rPr>
              <a:t>, S. Berger, N. </a:t>
            </a:r>
            <a:r>
              <a:rPr lang="en-US" altLang="zh-CN" sz="1600" err="1">
                <a:solidFill>
                  <a:schemeClr val="bg1"/>
                </a:solidFill>
                <a:latin typeface="+mj-lt"/>
                <a:ea typeface="等线"/>
              </a:rPr>
              <a:t>Caud</a:t>
            </a:r>
            <a:r>
              <a:rPr lang="en-US" altLang="zh-CN" sz="1600">
                <a:solidFill>
                  <a:schemeClr val="bg1"/>
                </a:solidFill>
                <a:latin typeface="+mj-lt"/>
                <a:ea typeface="等线"/>
              </a:rPr>
              <a:t>, Y. Chen, L. Goldfarb, M. I. Gomis, M. Huang, K. </a:t>
            </a:r>
            <a:r>
              <a:rPr lang="en-US" altLang="zh-CN" sz="1600" err="1">
                <a:solidFill>
                  <a:schemeClr val="bg1"/>
                </a:solidFill>
                <a:latin typeface="+mj-lt"/>
                <a:ea typeface="等线"/>
              </a:rPr>
              <a:t>Leitzell</a:t>
            </a:r>
            <a:r>
              <a:rPr lang="en-US" altLang="zh-CN" sz="1600">
                <a:solidFill>
                  <a:schemeClr val="bg1"/>
                </a:solidFill>
                <a:latin typeface="+mj-lt"/>
                <a:ea typeface="等线"/>
              </a:rPr>
              <a:t>, E. </a:t>
            </a:r>
            <a:r>
              <a:rPr lang="en-US" altLang="zh-CN" sz="1600" err="1">
                <a:solidFill>
                  <a:schemeClr val="bg1"/>
                </a:solidFill>
                <a:latin typeface="+mj-lt"/>
                <a:ea typeface="等线"/>
              </a:rPr>
              <a:t>Lonnoy</a:t>
            </a:r>
            <a:r>
              <a:rPr lang="en-US" altLang="zh-CN" sz="1600">
                <a:solidFill>
                  <a:schemeClr val="bg1"/>
                </a:solidFill>
                <a:latin typeface="+mj-lt"/>
                <a:ea typeface="等线"/>
              </a:rPr>
              <a:t>, J. B. R. Matthews, T. K. Maycock, T. Waterfield, O. </a:t>
            </a:r>
            <a:r>
              <a:rPr lang="en-US" altLang="zh-CN" sz="1600" err="1">
                <a:solidFill>
                  <a:schemeClr val="bg1"/>
                </a:solidFill>
                <a:latin typeface="+mj-lt"/>
                <a:ea typeface="等线"/>
              </a:rPr>
              <a:t>Yelekçi</a:t>
            </a:r>
            <a:r>
              <a:rPr lang="en-US" altLang="zh-CN" sz="1600">
                <a:solidFill>
                  <a:schemeClr val="bg1"/>
                </a:solidFill>
                <a:latin typeface="+mj-lt"/>
                <a:ea typeface="等线"/>
              </a:rPr>
              <a:t>, R. Yu, &amp; B. Zhou (Eds.), Climate change 2021: The physical science basis. Contribution of Working Group I to the Sixth Assessment Report of the Intergovernmental Panel on Climate Change (pp. 1513–1766). Cambridge University Press. </a:t>
            </a:r>
          </a:p>
          <a:p>
            <a:pPr marL="419100" indent="-342900">
              <a:buFont typeface="+mj-lt"/>
              <a:buAutoNum type="arabicPeriod"/>
            </a:pPr>
            <a:endParaRPr lang="en-US" altLang="zh-CN" sz="1600">
              <a:solidFill>
                <a:schemeClr val="bg1"/>
              </a:solidFill>
              <a:latin typeface="+mj-lt"/>
              <a:ea typeface="等线"/>
            </a:endParaRPr>
          </a:p>
          <a:p>
            <a:pPr marL="419100" indent="-342900">
              <a:buFont typeface="+mj-lt"/>
              <a:buAutoNum type="arabicPeriod"/>
            </a:pPr>
            <a:r>
              <a:rPr lang="en-US" altLang="zh-CN" sz="1600">
                <a:solidFill>
                  <a:schemeClr val="bg1"/>
                </a:solidFill>
                <a:latin typeface="+mj-lt"/>
                <a:ea typeface="等线"/>
              </a:rPr>
              <a:t>Walsh, J. E., Ballinger, T. J., </a:t>
            </a:r>
            <a:r>
              <a:rPr lang="en-US" altLang="zh-CN" sz="1600" err="1">
                <a:solidFill>
                  <a:schemeClr val="bg1"/>
                </a:solidFill>
                <a:latin typeface="+mj-lt"/>
                <a:ea typeface="等线"/>
              </a:rPr>
              <a:t>Euskirchen</a:t>
            </a:r>
            <a:r>
              <a:rPr lang="en-US" altLang="zh-CN" sz="1600">
                <a:solidFill>
                  <a:schemeClr val="bg1"/>
                </a:solidFill>
                <a:latin typeface="+mj-lt"/>
                <a:ea typeface="等线"/>
              </a:rPr>
              <a:t>, E. S., Hanna, E., </a:t>
            </a:r>
            <a:r>
              <a:rPr lang="en-US" altLang="zh-CN" sz="1600" err="1">
                <a:solidFill>
                  <a:schemeClr val="bg1"/>
                </a:solidFill>
                <a:latin typeface="+mj-lt"/>
                <a:ea typeface="等线"/>
              </a:rPr>
              <a:t>Mård</a:t>
            </a:r>
            <a:r>
              <a:rPr lang="en-US" altLang="zh-CN" sz="1600">
                <a:solidFill>
                  <a:schemeClr val="bg1"/>
                </a:solidFill>
                <a:latin typeface="+mj-lt"/>
                <a:ea typeface="等线"/>
              </a:rPr>
              <a:t>, J., Overland, J. E., Tangen, H., &amp; </a:t>
            </a:r>
            <a:r>
              <a:rPr lang="en-US" altLang="zh-CN" sz="1600" err="1">
                <a:solidFill>
                  <a:schemeClr val="bg1"/>
                </a:solidFill>
                <a:latin typeface="+mj-lt"/>
                <a:ea typeface="等线"/>
              </a:rPr>
              <a:t>Vihma</a:t>
            </a:r>
            <a:r>
              <a:rPr lang="en-US" altLang="zh-CN" sz="1600">
                <a:solidFill>
                  <a:schemeClr val="bg1"/>
                </a:solidFill>
                <a:latin typeface="+mj-lt"/>
                <a:ea typeface="等线"/>
              </a:rPr>
              <a:t>, T. (2020). Extreme weather and climate events in northern areas: A review. Earth-Science Reviews, 209, 103324.</a:t>
            </a:r>
            <a:endParaRPr lang="en-US" sz="1600">
              <a:solidFill>
                <a:schemeClr val="bg1"/>
              </a:solidFill>
              <a:latin typeface="Aptos Display"/>
              <a:ea typeface="等线"/>
              <a:cs typeface="Open Sans"/>
            </a:endParaRPr>
          </a:p>
        </p:txBody>
      </p:sp>
      <p:sp>
        <p:nvSpPr>
          <p:cNvPr id="4" name="Rectangle 3">
            <a:extLst>
              <a:ext uri="{FF2B5EF4-FFF2-40B4-BE49-F238E27FC236}">
                <a16:creationId xmlns:a16="http://schemas.microsoft.com/office/drawing/2014/main" id="{7B9C9383-6C2F-5564-FD77-589C27319316}"/>
              </a:ext>
            </a:extLst>
          </p:cNvPr>
          <p:cNvSpPr/>
          <p:nvPr/>
        </p:nvSpPr>
        <p:spPr>
          <a:xfrm>
            <a:off x="1" y="6513784"/>
            <a:ext cx="12192000" cy="344216"/>
          </a:xfrm>
          <a:prstGeom prst="rect">
            <a:avLst/>
          </a:prstGeom>
          <a:solidFill>
            <a:schemeClr val="accent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998104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99AB8A-C405-67EC-E1C4-38075C932CBB}"/>
              </a:ext>
            </a:extLst>
          </p:cNvPr>
          <p:cNvSpPr>
            <a:spLocks noGrp="1"/>
          </p:cNvSpPr>
          <p:nvPr>
            <p:ph idx="1"/>
          </p:nvPr>
        </p:nvSpPr>
        <p:spPr>
          <a:xfrm>
            <a:off x="613886" y="1663731"/>
            <a:ext cx="7611319" cy="1753695"/>
          </a:xfrm>
        </p:spPr>
        <p:txBody>
          <a:bodyPr>
            <a:normAutofit/>
          </a:bodyPr>
          <a:lstStyle/>
          <a:p>
            <a:pPr marL="0" indent="0">
              <a:buNone/>
            </a:pPr>
            <a:r>
              <a:rPr lang="en-US" sz="3600">
                <a:solidFill>
                  <a:schemeClr val="bg1"/>
                </a:solidFill>
                <a:latin typeface="+mj-lt"/>
              </a:rPr>
              <a:t>Climate change is increasing the frequency and intensity of </a:t>
            </a:r>
            <a:r>
              <a:rPr lang="en-US" sz="3600" b="1">
                <a:solidFill>
                  <a:schemeClr val="accent6"/>
                </a:solidFill>
                <a:latin typeface="+mj-lt"/>
              </a:rPr>
              <a:t>extreme weather events.</a:t>
            </a:r>
            <a:endParaRPr lang="es-CO" sz="3600" b="1">
              <a:solidFill>
                <a:schemeClr val="accent6"/>
              </a:solidFill>
              <a:latin typeface="+mj-lt"/>
            </a:endParaRPr>
          </a:p>
        </p:txBody>
      </p:sp>
      <p:sp>
        <p:nvSpPr>
          <p:cNvPr id="5" name="TextBox 4">
            <a:extLst>
              <a:ext uri="{FF2B5EF4-FFF2-40B4-BE49-F238E27FC236}">
                <a16:creationId xmlns:a16="http://schemas.microsoft.com/office/drawing/2014/main" id="{8877FA3D-F26C-662A-D9AD-1623B03A161E}"/>
              </a:ext>
            </a:extLst>
          </p:cNvPr>
          <p:cNvSpPr txBox="1"/>
          <p:nvPr/>
        </p:nvSpPr>
        <p:spPr>
          <a:xfrm>
            <a:off x="613887" y="3683252"/>
            <a:ext cx="7148332" cy="1486422"/>
          </a:xfrm>
          <a:prstGeom prst="rect">
            <a:avLst/>
          </a:prstGeom>
        </p:spPr>
        <p:txBody>
          <a:bodyPr vert="horz" lIns="91440" tIns="45720" rIns="91440" bIns="45720" rtlCol="0">
            <a:normAutofit fontScale="92500" lnSpcReduction="20000"/>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nSpc>
                <a:spcPct val="120000"/>
              </a:lnSpc>
            </a:pPr>
            <a:r>
              <a:rPr lang="en-US" sz="3200">
                <a:latin typeface="+mj-lt"/>
              </a:rPr>
              <a:t>Understanding future trends in heatwaves, precipitation, and wind extremes is </a:t>
            </a:r>
            <a:r>
              <a:rPr lang="en-US" sz="3200" b="1">
                <a:solidFill>
                  <a:schemeClr val="accent3">
                    <a:lumMod val="60000"/>
                    <a:lumOff val="40000"/>
                  </a:schemeClr>
                </a:solidFill>
                <a:latin typeface="+mj-lt"/>
              </a:rPr>
              <a:t>crucial for climate adaptation</a:t>
            </a:r>
            <a:r>
              <a:rPr lang="en-US" sz="3200">
                <a:solidFill>
                  <a:schemeClr val="accent3">
                    <a:lumMod val="60000"/>
                    <a:lumOff val="40000"/>
                  </a:schemeClr>
                </a:solidFill>
                <a:latin typeface="+mj-lt"/>
              </a:rPr>
              <a:t>.</a:t>
            </a:r>
            <a:endParaRPr lang="es-CO" sz="3200">
              <a:solidFill>
                <a:schemeClr val="accent3">
                  <a:lumMod val="60000"/>
                  <a:lumOff val="40000"/>
                </a:schemeClr>
              </a:solidFill>
              <a:latin typeface="+mj-lt"/>
            </a:endParaRPr>
          </a:p>
        </p:txBody>
      </p:sp>
      <p:grpSp>
        <p:nvGrpSpPr>
          <p:cNvPr id="9" name="Group 8">
            <a:extLst>
              <a:ext uri="{FF2B5EF4-FFF2-40B4-BE49-F238E27FC236}">
                <a16:creationId xmlns:a16="http://schemas.microsoft.com/office/drawing/2014/main" id="{8F390571-9AE3-308F-2623-9951BA192E1F}"/>
              </a:ext>
            </a:extLst>
          </p:cNvPr>
          <p:cNvGrpSpPr/>
          <p:nvPr/>
        </p:nvGrpSpPr>
        <p:grpSpPr>
          <a:xfrm>
            <a:off x="8225206" y="0"/>
            <a:ext cx="5748090" cy="6858000"/>
            <a:chOff x="7137186" y="0"/>
            <a:chExt cx="5748090" cy="6858000"/>
          </a:xfrm>
        </p:grpSpPr>
        <p:pic>
          <p:nvPicPr>
            <p:cNvPr id="7" name="Picture 6" descr="Burning forest and trees">
              <a:extLst>
                <a:ext uri="{FF2B5EF4-FFF2-40B4-BE49-F238E27FC236}">
                  <a16:creationId xmlns:a16="http://schemas.microsoft.com/office/drawing/2014/main" id="{5FF1F206-1F57-0CC6-7F30-ADE0ADD72638}"/>
                </a:ext>
              </a:extLst>
            </p:cNvPr>
            <p:cNvPicPr>
              <a:picLocks noChangeAspect="1"/>
            </p:cNvPicPr>
            <p:nvPr/>
          </p:nvPicPr>
          <p:blipFill>
            <a:blip r:embed="rId3">
              <a:extLst>
                <a:ext uri="{28A0092B-C50C-407E-A947-70E740481C1C}">
                  <a14:useLocalDpi xmlns:a14="http://schemas.microsoft.com/office/drawing/2010/main" val="0"/>
                </a:ext>
              </a:extLst>
            </a:blip>
            <a:srcRect l="22057" r="22057"/>
            <a:stretch/>
          </p:blipFill>
          <p:spPr>
            <a:xfrm>
              <a:off x="7137187" y="0"/>
              <a:ext cx="5748089" cy="6858000"/>
            </a:xfrm>
            <a:prstGeom prst="rect">
              <a:avLst/>
            </a:prstGeom>
          </p:spPr>
        </p:pic>
        <p:sp>
          <p:nvSpPr>
            <p:cNvPr id="8" name="Rectangle 7">
              <a:extLst>
                <a:ext uri="{FF2B5EF4-FFF2-40B4-BE49-F238E27FC236}">
                  <a16:creationId xmlns:a16="http://schemas.microsoft.com/office/drawing/2014/main" id="{4A4D256C-39CF-D9B8-D1E9-CFB9EE0C5806}"/>
                </a:ext>
              </a:extLst>
            </p:cNvPr>
            <p:cNvSpPr/>
            <p:nvPr/>
          </p:nvSpPr>
          <p:spPr>
            <a:xfrm>
              <a:off x="7137186" y="0"/>
              <a:ext cx="5748090" cy="6858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grpSp>
    </p:spTree>
    <p:extLst>
      <p:ext uri="{BB962C8B-B14F-4D97-AF65-F5344CB8AC3E}">
        <p14:creationId xmlns:p14="http://schemas.microsoft.com/office/powerpoint/2010/main" val="1745648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26" name="Freeform: Shape 25">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A609E971-011B-714D-497B-B126A9126EE0}"/>
              </a:ext>
            </a:extLst>
          </p:cNvPr>
          <p:cNvSpPr>
            <a:spLocks noGrp="1"/>
          </p:cNvSpPr>
          <p:nvPr>
            <p:ph idx="1"/>
          </p:nvPr>
        </p:nvSpPr>
        <p:spPr>
          <a:xfrm>
            <a:off x="2128186" y="2623801"/>
            <a:ext cx="7935322" cy="1805391"/>
          </a:xfrm>
        </p:spPr>
        <p:txBody>
          <a:bodyPr anchor="t">
            <a:normAutofit/>
          </a:bodyPr>
          <a:lstStyle/>
          <a:p>
            <a:pPr marL="0" indent="0" algn="ctr">
              <a:buNone/>
            </a:pPr>
            <a:r>
              <a:rPr lang="en-US" i="1">
                <a:solidFill>
                  <a:schemeClr val="tx2"/>
                </a:solidFill>
              </a:rPr>
              <a:t>How do </a:t>
            </a:r>
            <a:r>
              <a:rPr lang="en-US" b="1" i="1">
                <a:solidFill>
                  <a:schemeClr val="tx2"/>
                </a:solidFill>
              </a:rPr>
              <a:t>extreme weather events </a:t>
            </a:r>
            <a:r>
              <a:rPr lang="en-US" i="1">
                <a:solidFill>
                  <a:schemeClr val="tx2"/>
                </a:solidFill>
              </a:rPr>
              <a:t>(heatwaves, heavy precipitation, strong winds) evolve over time in </a:t>
            </a:r>
            <a:r>
              <a:rPr lang="en-US" b="1" i="1">
                <a:solidFill>
                  <a:schemeClr val="tx2"/>
                </a:solidFill>
              </a:rPr>
              <a:t>climate projections </a:t>
            </a:r>
            <a:r>
              <a:rPr lang="en-US" i="1">
                <a:solidFill>
                  <a:schemeClr val="tx2"/>
                </a:solidFill>
              </a:rPr>
              <a:t>from 2006 to 2080, and how do they impact </a:t>
            </a:r>
            <a:r>
              <a:rPr lang="en-US" b="1" i="1">
                <a:solidFill>
                  <a:schemeClr val="tx2"/>
                </a:solidFill>
              </a:rPr>
              <a:t>temperature levels</a:t>
            </a:r>
            <a:r>
              <a:rPr lang="en-US" i="1">
                <a:solidFill>
                  <a:schemeClr val="tx2"/>
                </a:solidFill>
              </a:rPr>
              <a:t>?</a:t>
            </a:r>
            <a:endParaRPr lang="es-CO" i="1">
              <a:solidFill>
                <a:schemeClr val="tx2"/>
              </a:solidFill>
            </a:endParaRP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770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E4CBF6-9CF6-4E75-C12A-77E649A2DB5F}"/>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81496DB3-05D2-BA2B-3F06-06536004497B}"/>
              </a:ext>
            </a:extLst>
          </p:cNvPr>
          <p:cNvSpPr/>
          <p:nvPr/>
        </p:nvSpPr>
        <p:spPr>
          <a:xfrm>
            <a:off x="544009" y="1956118"/>
            <a:ext cx="6227180" cy="4757197"/>
          </a:xfrm>
          <a:prstGeom prst="rect">
            <a:avLst/>
          </a:prstGeom>
          <a:noFill/>
          <a:ln w="9525">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ontent Placeholder 2">
            <a:extLst>
              <a:ext uri="{FF2B5EF4-FFF2-40B4-BE49-F238E27FC236}">
                <a16:creationId xmlns:a16="http://schemas.microsoft.com/office/drawing/2014/main" id="{E946C6F0-CC90-AC1C-8908-3F0C93DC27EB}"/>
              </a:ext>
            </a:extLst>
          </p:cNvPr>
          <p:cNvSpPr>
            <a:spLocks noGrp="1"/>
          </p:cNvSpPr>
          <p:nvPr>
            <p:ph idx="1"/>
          </p:nvPr>
        </p:nvSpPr>
        <p:spPr>
          <a:xfrm>
            <a:off x="544009" y="344217"/>
            <a:ext cx="11198025" cy="1762374"/>
          </a:xfrm>
        </p:spPr>
        <p:txBody>
          <a:bodyPr>
            <a:normAutofit/>
          </a:bodyPr>
          <a:lstStyle/>
          <a:p>
            <a:pPr marL="0" indent="0">
              <a:buNone/>
            </a:pPr>
            <a:r>
              <a:rPr lang="en-US" sz="3200" b="1">
                <a:solidFill>
                  <a:schemeClr val="bg1"/>
                </a:solidFill>
              </a:rPr>
              <a:t>To address this question, we utilized a </a:t>
            </a:r>
            <a:r>
              <a:rPr lang="en-US" sz="3200" b="1">
                <a:solidFill>
                  <a:schemeClr val="accent6"/>
                </a:solidFill>
              </a:rPr>
              <a:t>climate projection dataset </a:t>
            </a:r>
            <a:r>
              <a:rPr lang="en-US" sz="3200" b="1">
                <a:solidFill>
                  <a:schemeClr val="bg1"/>
                </a:solidFill>
              </a:rPr>
              <a:t>from the Community Earth System Model (CESM), encompassing </a:t>
            </a:r>
            <a:r>
              <a:rPr lang="en-US" sz="3200" b="1">
                <a:solidFill>
                  <a:schemeClr val="accent6"/>
                </a:solidFill>
              </a:rPr>
              <a:t>27,374 records </a:t>
            </a:r>
            <a:r>
              <a:rPr lang="en-US" sz="3200" b="1">
                <a:solidFill>
                  <a:schemeClr val="bg1"/>
                </a:solidFill>
              </a:rPr>
              <a:t>spanning from </a:t>
            </a:r>
            <a:r>
              <a:rPr lang="en-US" sz="3200" b="1">
                <a:solidFill>
                  <a:schemeClr val="accent6"/>
                </a:solidFill>
              </a:rPr>
              <a:t>2006 to 2080</a:t>
            </a:r>
            <a:r>
              <a:rPr lang="en-US" sz="3200" b="1">
                <a:solidFill>
                  <a:schemeClr val="bg1"/>
                </a:solidFill>
              </a:rPr>
              <a:t>.</a:t>
            </a:r>
            <a:endParaRPr lang="en-GB" sz="3200" b="1" noProof="0">
              <a:solidFill>
                <a:schemeClr val="bg1"/>
              </a:solidFill>
            </a:endParaRPr>
          </a:p>
        </p:txBody>
      </p:sp>
      <p:sp>
        <p:nvSpPr>
          <p:cNvPr id="9" name="TextBox 8">
            <a:extLst>
              <a:ext uri="{FF2B5EF4-FFF2-40B4-BE49-F238E27FC236}">
                <a16:creationId xmlns:a16="http://schemas.microsoft.com/office/drawing/2014/main" id="{C9759E9A-E904-98FB-12F0-C9F0B0D8A8C2}"/>
              </a:ext>
            </a:extLst>
          </p:cNvPr>
          <p:cNvSpPr txBox="1"/>
          <p:nvPr/>
        </p:nvSpPr>
        <p:spPr>
          <a:xfrm>
            <a:off x="7193184" y="4493867"/>
            <a:ext cx="4300475" cy="1892461"/>
          </a:xfrm>
          <a:prstGeom prst="rect">
            <a:avLst/>
          </a:prstGeom>
        </p:spPr>
        <p:txBody>
          <a:bodyPr vert="horz" lIns="91440" tIns="45720" rIns="91440" bIns="45720" rtlCol="0">
            <a:noAutofit/>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42900" indent="-342900" algn="l" rtl="0" fontAlgn="base">
              <a:lnSpc>
                <a:spcPct val="100000"/>
              </a:lnSpc>
              <a:spcBef>
                <a:spcPts val="1200"/>
              </a:spcBef>
              <a:spcAft>
                <a:spcPts val="1200"/>
              </a:spcAft>
              <a:buAutoNum type="arabicPeriod"/>
            </a:pPr>
            <a:r>
              <a:rPr lang="en-US" sz="1500" b="0" i="0">
                <a:effectLst/>
                <a:latin typeface="Aptos" panose="020B0004020202020204" pitchFamily="34" charset="0"/>
              </a:rPr>
              <a:t>Generated month and decade columns to facilitate temporal analysis.</a:t>
            </a:r>
          </a:p>
          <a:p>
            <a:pPr marL="342900" indent="-342900" algn="l" rtl="0" fontAlgn="base">
              <a:lnSpc>
                <a:spcPct val="100000"/>
              </a:lnSpc>
              <a:spcBef>
                <a:spcPts val="1200"/>
              </a:spcBef>
              <a:spcAft>
                <a:spcPts val="1200"/>
              </a:spcAft>
              <a:buAutoNum type="arabicPeriod"/>
            </a:pPr>
            <a:r>
              <a:rPr lang="en-US" sz="1500">
                <a:latin typeface="Aptos" panose="020B0004020202020204" pitchFamily="34" charset="0"/>
              </a:rPr>
              <a:t>Generated columns with temperature in °C</a:t>
            </a:r>
            <a:endParaRPr lang="en-US" sz="1500" b="0" i="0">
              <a:effectLst/>
              <a:latin typeface="Aptos" panose="020B0004020202020204" pitchFamily="34" charset="0"/>
            </a:endParaRPr>
          </a:p>
          <a:p>
            <a:pPr marL="342900" indent="-342900" fontAlgn="base">
              <a:lnSpc>
                <a:spcPct val="120000"/>
              </a:lnSpc>
              <a:spcBef>
                <a:spcPts val="1200"/>
              </a:spcBef>
              <a:spcAft>
                <a:spcPts val="1200"/>
              </a:spcAft>
              <a:buFont typeface="Arial" panose="020B0604020202020204" pitchFamily="34" charset="0"/>
              <a:buAutoNum type="arabicPeriod"/>
            </a:pPr>
            <a:r>
              <a:rPr lang="en-US" sz="1500">
                <a:latin typeface="Aptos" panose="020B0004020202020204" pitchFamily="34" charset="0"/>
              </a:rPr>
              <a:t>Wind speed was calculated using the L2 norm of the relevant wind vector components.</a:t>
            </a:r>
            <a:endParaRPr lang="en-GB" sz="1500">
              <a:latin typeface="Aptos" panose="020B0004020202020204" pitchFamily="34" charset="0"/>
            </a:endParaRPr>
          </a:p>
        </p:txBody>
      </p:sp>
      <p:sp>
        <p:nvSpPr>
          <p:cNvPr id="10" name="TextBox 9">
            <a:extLst>
              <a:ext uri="{FF2B5EF4-FFF2-40B4-BE49-F238E27FC236}">
                <a16:creationId xmlns:a16="http://schemas.microsoft.com/office/drawing/2014/main" id="{E4ED5AF9-6239-04E3-5DE9-DC80A5A5D53D}"/>
              </a:ext>
            </a:extLst>
          </p:cNvPr>
          <p:cNvSpPr txBox="1"/>
          <p:nvPr/>
        </p:nvSpPr>
        <p:spPr>
          <a:xfrm>
            <a:off x="7193184" y="3987474"/>
            <a:ext cx="3854369" cy="358816"/>
          </a:xfrm>
          <a:prstGeom prst="rect">
            <a:avLst/>
          </a:prstGeom>
        </p:spPr>
        <p:txBody>
          <a:bodyPr vert="horz" lIns="91440" tIns="45720" rIns="91440" bIns="45720" rtlCol="0">
            <a:normAutofit/>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l" rtl="0" fontAlgn="base">
              <a:lnSpc>
                <a:spcPts val="1482"/>
              </a:lnSpc>
              <a:spcBef>
                <a:spcPts val="1200"/>
              </a:spcBef>
              <a:spcAft>
                <a:spcPts val="1200"/>
              </a:spcAft>
            </a:pPr>
            <a:r>
              <a:rPr lang="en-GB" sz="2400" b="1" i="0" noProof="0">
                <a:solidFill>
                  <a:schemeClr val="bg1">
                    <a:lumMod val="65000"/>
                    <a:lumOff val="35000"/>
                  </a:schemeClr>
                </a:solidFill>
                <a:effectLst/>
                <a:latin typeface="+mj-lt"/>
              </a:rPr>
              <a:t>Data Preparation</a:t>
            </a:r>
            <a:endParaRPr lang="en-GB" b="1" i="0" noProof="0">
              <a:solidFill>
                <a:schemeClr val="bg1">
                  <a:lumMod val="65000"/>
                  <a:lumOff val="35000"/>
                </a:schemeClr>
              </a:solidFill>
              <a:effectLst/>
              <a:latin typeface="+mj-lt"/>
            </a:endParaRPr>
          </a:p>
        </p:txBody>
      </p:sp>
      <p:sp>
        <p:nvSpPr>
          <p:cNvPr id="12" name="TextBox 11">
            <a:extLst>
              <a:ext uri="{FF2B5EF4-FFF2-40B4-BE49-F238E27FC236}">
                <a16:creationId xmlns:a16="http://schemas.microsoft.com/office/drawing/2014/main" id="{8CD99783-1684-AC08-8B3A-D5ACAEFB9C96}"/>
              </a:ext>
            </a:extLst>
          </p:cNvPr>
          <p:cNvSpPr txBox="1"/>
          <p:nvPr/>
        </p:nvSpPr>
        <p:spPr>
          <a:xfrm>
            <a:off x="698339" y="2494341"/>
            <a:ext cx="6072849" cy="3541853"/>
          </a:xfrm>
          <a:prstGeom prst="rect">
            <a:avLst/>
          </a:prstGeom>
        </p:spPr>
        <p:txBody>
          <a:bodyPr vert="horz" lIns="91440" tIns="45720" rIns="91440" bIns="45720" rtlCol="0">
            <a:noAutofit/>
          </a:bodyPr>
          <a:lstStyle>
            <a:defPPr>
              <a:defRPr lang="en-US"/>
            </a:defPPr>
            <a:lvl1pPr marL="342900" indent="-342900" defTabSz="914400" fontAlgn="base">
              <a:lnSpc>
                <a:spcPct val="100000"/>
              </a:lnSpc>
              <a:spcBef>
                <a:spcPts val="1200"/>
              </a:spcBef>
              <a:spcAft>
                <a:spcPts val="1200"/>
              </a:spcAft>
              <a:buFont typeface="Arial" panose="020B0604020202020204" pitchFamily="34" charset="0"/>
              <a:buAutoNum type="arabicPeriod"/>
              <a:defRPr b="0" i="0">
                <a:solidFill>
                  <a:schemeClr val="bg1"/>
                </a:solidFill>
                <a:effectLst/>
                <a:latin typeface="Aptos" panose="020B00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indent="0">
              <a:buNone/>
            </a:pPr>
            <a:r>
              <a:rPr lang="es-CO" sz="1250" b="1"/>
              <a:t>I. Temporal/</a:t>
            </a:r>
            <a:r>
              <a:rPr lang="es-CO" sz="1250" b="1" err="1"/>
              <a:t>Spatial</a:t>
            </a:r>
            <a:r>
              <a:rPr lang="es-CO" sz="1250" b="1"/>
              <a:t>:</a:t>
            </a:r>
            <a:br>
              <a:rPr lang="es-CO" sz="1250"/>
            </a:br>
            <a:r>
              <a:rPr lang="en-US" sz="1250"/>
              <a:t>Time: Time of observation/measurement</a:t>
            </a:r>
            <a:br>
              <a:rPr lang="en-US" sz="1250"/>
            </a:br>
            <a:r>
              <a:rPr lang="en-US" sz="1250"/>
              <a:t>Latitude (</a:t>
            </a:r>
            <a:r>
              <a:rPr lang="en-US" sz="1250" err="1"/>
              <a:t>lat</a:t>
            </a:r>
            <a:r>
              <a:rPr lang="en-US" sz="1250"/>
              <a:t>): Latitude of the location (units to be specified - likely degrees)</a:t>
            </a:r>
            <a:br>
              <a:rPr lang="en-US" sz="1250"/>
            </a:br>
            <a:r>
              <a:rPr lang="en-US" sz="1250"/>
              <a:t>Longitude (</a:t>
            </a:r>
            <a:r>
              <a:rPr lang="en-US" sz="1250" err="1"/>
              <a:t>lon</a:t>
            </a:r>
            <a:r>
              <a:rPr lang="en-US" sz="1250"/>
              <a:t>): Longitude of the location (units to be specified - likely degrees)	</a:t>
            </a:r>
            <a:br>
              <a:rPr lang="es-CO" sz="1250"/>
            </a:br>
            <a:br>
              <a:rPr lang="es-CO" sz="1250"/>
            </a:br>
            <a:r>
              <a:rPr lang="es-CO" sz="1250" b="1"/>
              <a:t>II. </a:t>
            </a:r>
            <a:r>
              <a:rPr lang="es-CO" sz="1250" b="1" err="1"/>
              <a:t>Temperature</a:t>
            </a:r>
            <a:r>
              <a:rPr lang="es-CO" sz="1250" b="1"/>
              <a:t>:</a:t>
            </a:r>
            <a:br>
              <a:rPr lang="es-CO" sz="1250"/>
            </a:br>
            <a:r>
              <a:rPr lang="es-CO" sz="1250"/>
              <a:t>TREFMXAV_U: Urban </a:t>
            </a:r>
            <a:r>
              <a:rPr lang="es-CO" sz="1250" err="1"/>
              <a:t>daily</a:t>
            </a:r>
            <a:r>
              <a:rPr lang="es-CO" sz="1250"/>
              <a:t> </a:t>
            </a:r>
            <a:r>
              <a:rPr lang="es-CO" sz="1250" err="1"/>
              <a:t>maximum</a:t>
            </a:r>
            <a:r>
              <a:rPr lang="es-CO" sz="1250"/>
              <a:t> </a:t>
            </a:r>
            <a:r>
              <a:rPr lang="es-CO" sz="1250" err="1"/>
              <a:t>of</a:t>
            </a:r>
            <a:r>
              <a:rPr lang="es-CO" sz="1250"/>
              <a:t> </a:t>
            </a:r>
            <a:r>
              <a:rPr lang="es-CO" sz="1250" err="1"/>
              <a:t>the</a:t>
            </a:r>
            <a:r>
              <a:rPr lang="es-CO" sz="1250"/>
              <a:t> </a:t>
            </a:r>
            <a:r>
              <a:rPr lang="es-CO" sz="1250" err="1"/>
              <a:t>average</a:t>
            </a:r>
            <a:r>
              <a:rPr lang="es-CO" sz="1250"/>
              <a:t> 2-meter air </a:t>
            </a:r>
            <a:r>
              <a:rPr lang="es-CO" sz="1250" err="1"/>
              <a:t>temperature</a:t>
            </a:r>
            <a:r>
              <a:rPr lang="es-CO" sz="1250"/>
              <a:t> (K)</a:t>
            </a:r>
            <a:br>
              <a:rPr lang="es-CO" sz="1250"/>
            </a:br>
            <a:r>
              <a:rPr lang="es-CO" sz="1250"/>
              <a:t>TREFHT: Reference </a:t>
            </a:r>
            <a:r>
              <a:rPr lang="es-CO" sz="1250" err="1"/>
              <a:t>height</a:t>
            </a:r>
            <a:r>
              <a:rPr lang="es-CO" sz="1250"/>
              <a:t> </a:t>
            </a:r>
            <a:r>
              <a:rPr lang="es-CO" sz="1250" err="1"/>
              <a:t>temperature</a:t>
            </a:r>
            <a:r>
              <a:rPr lang="es-CO" sz="1250"/>
              <a:t> (K)</a:t>
            </a:r>
            <a:br>
              <a:rPr lang="es-CO" sz="1250"/>
            </a:br>
            <a:br>
              <a:rPr lang="es-CO" sz="1250"/>
            </a:br>
            <a:r>
              <a:rPr lang="es-CO" sz="1250" b="1"/>
              <a:t>III. </a:t>
            </a:r>
            <a:r>
              <a:rPr lang="es-CO" sz="1250" b="1" err="1"/>
              <a:t>Wind</a:t>
            </a:r>
            <a:r>
              <a:rPr lang="es-CO" sz="1250" b="1"/>
              <a:t>:</a:t>
            </a:r>
            <a:br>
              <a:rPr lang="es-CO" sz="1250"/>
            </a:br>
            <a:r>
              <a:rPr lang="es-CO" sz="1250"/>
              <a:t>UBOT: Zonal </a:t>
            </a:r>
            <a:r>
              <a:rPr lang="es-CO" sz="1250" err="1"/>
              <a:t>wind</a:t>
            </a:r>
            <a:r>
              <a:rPr lang="es-CO" sz="1250"/>
              <a:t> </a:t>
            </a:r>
            <a:r>
              <a:rPr lang="es-CO" sz="1250" err="1"/>
              <a:t>component</a:t>
            </a:r>
            <a:r>
              <a:rPr lang="es-CO" sz="1250"/>
              <a:t> at </a:t>
            </a:r>
            <a:r>
              <a:rPr lang="es-CO" sz="1250" err="1"/>
              <a:t>the</a:t>
            </a:r>
            <a:r>
              <a:rPr lang="es-CO" sz="1250"/>
              <a:t> </a:t>
            </a:r>
            <a:r>
              <a:rPr lang="es-CO" sz="1250" err="1"/>
              <a:t>lowest</a:t>
            </a:r>
            <a:r>
              <a:rPr lang="es-CO" sz="1250"/>
              <a:t> </a:t>
            </a:r>
            <a:r>
              <a:rPr lang="es-CO" sz="1250" err="1"/>
              <a:t>model</a:t>
            </a:r>
            <a:r>
              <a:rPr lang="es-CO" sz="1250"/>
              <a:t> </a:t>
            </a:r>
            <a:r>
              <a:rPr lang="es-CO" sz="1250" err="1"/>
              <a:t>level</a:t>
            </a:r>
            <a:r>
              <a:rPr lang="es-CO" sz="1250"/>
              <a:t> (m/s)</a:t>
            </a:r>
            <a:br>
              <a:rPr lang="es-CO" sz="1250"/>
            </a:br>
            <a:r>
              <a:rPr lang="es-CO" sz="1250"/>
              <a:t>VBOT: Meridional </a:t>
            </a:r>
            <a:r>
              <a:rPr lang="es-CO" sz="1250" err="1"/>
              <a:t>wind</a:t>
            </a:r>
            <a:r>
              <a:rPr lang="es-CO" sz="1250"/>
              <a:t> </a:t>
            </a:r>
            <a:r>
              <a:rPr lang="es-CO" sz="1250" err="1"/>
              <a:t>component</a:t>
            </a:r>
            <a:r>
              <a:rPr lang="es-CO" sz="1250"/>
              <a:t> at </a:t>
            </a:r>
            <a:r>
              <a:rPr lang="es-CO" sz="1250" err="1"/>
              <a:t>the</a:t>
            </a:r>
            <a:r>
              <a:rPr lang="es-CO" sz="1250"/>
              <a:t> </a:t>
            </a:r>
            <a:r>
              <a:rPr lang="es-CO" sz="1250" err="1"/>
              <a:t>lowest</a:t>
            </a:r>
            <a:r>
              <a:rPr lang="es-CO" sz="1250"/>
              <a:t> </a:t>
            </a:r>
            <a:r>
              <a:rPr lang="es-CO" sz="1250" err="1"/>
              <a:t>model</a:t>
            </a:r>
            <a:r>
              <a:rPr lang="es-CO" sz="1250"/>
              <a:t> </a:t>
            </a:r>
            <a:r>
              <a:rPr lang="es-CO" sz="1250" err="1"/>
              <a:t>level</a:t>
            </a:r>
            <a:r>
              <a:rPr lang="es-CO" sz="1250"/>
              <a:t> (m/s)</a:t>
            </a:r>
            <a:br>
              <a:rPr lang="es-CO" sz="1250"/>
            </a:br>
            <a:br>
              <a:rPr lang="es-CO" sz="1250"/>
            </a:br>
            <a:r>
              <a:rPr lang="es-CO" sz="1250" b="1"/>
              <a:t>IV. </a:t>
            </a:r>
            <a:r>
              <a:rPr lang="es-CO" sz="1250" b="1" err="1"/>
              <a:t>Precipitation</a:t>
            </a:r>
            <a:r>
              <a:rPr lang="es-CO" sz="1250" b="1"/>
              <a:t>:</a:t>
            </a:r>
            <a:br>
              <a:rPr lang="es-CO" sz="1250"/>
            </a:br>
            <a:r>
              <a:rPr lang="es-CO" sz="1250"/>
              <a:t>PRECT: Total </a:t>
            </a:r>
            <a:r>
              <a:rPr lang="es-CO" sz="1250" err="1"/>
              <a:t>precipitation</a:t>
            </a:r>
            <a:r>
              <a:rPr lang="es-CO" sz="1250"/>
              <a:t> </a:t>
            </a:r>
            <a:r>
              <a:rPr lang="es-CO" sz="1250" err="1"/>
              <a:t>rate</a:t>
            </a:r>
            <a:r>
              <a:rPr lang="es-CO" sz="1250"/>
              <a:t> (m/s)</a:t>
            </a:r>
            <a:br>
              <a:rPr lang="es-CO" sz="1250"/>
            </a:br>
            <a:r>
              <a:rPr lang="es-CO" sz="1250"/>
              <a:t>PRSN: (</a:t>
            </a:r>
            <a:r>
              <a:rPr lang="es-CO" sz="1250" err="1"/>
              <a:t>Undocumented</a:t>
            </a:r>
            <a:r>
              <a:rPr lang="es-CO" sz="1250"/>
              <a:t> - </a:t>
            </a:r>
            <a:r>
              <a:rPr lang="es-CO" sz="1250" err="1"/>
              <a:t>Potential</a:t>
            </a:r>
            <a:r>
              <a:rPr lang="es-CO" sz="1250"/>
              <a:t> </a:t>
            </a:r>
            <a:r>
              <a:rPr lang="es-CO" sz="1250" err="1"/>
              <a:t>snowfall</a:t>
            </a:r>
            <a:r>
              <a:rPr lang="es-CO" sz="1250"/>
              <a:t>/</a:t>
            </a:r>
            <a:r>
              <a:rPr lang="es-CO" sz="1250" err="1"/>
              <a:t>snow</a:t>
            </a:r>
            <a:r>
              <a:rPr lang="es-CO" sz="1250"/>
              <a:t> </a:t>
            </a:r>
            <a:r>
              <a:rPr lang="es-CO" sz="1250" err="1"/>
              <a:t>precipitation</a:t>
            </a:r>
            <a:r>
              <a:rPr lang="es-CO" sz="1250"/>
              <a:t> </a:t>
            </a:r>
            <a:r>
              <a:rPr lang="es-CO" sz="1250" err="1"/>
              <a:t>rate</a:t>
            </a:r>
            <a:r>
              <a:rPr lang="es-CO" sz="1250"/>
              <a:t>.</a:t>
            </a:r>
            <a:br>
              <a:rPr lang="es-CO" sz="1250"/>
            </a:br>
            <a:br>
              <a:rPr lang="es-CO" sz="1250"/>
            </a:br>
            <a:r>
              <a:rPr lang="es-CO" sz="1250" b="1"/>
              <a:t>V. Flux and </a:t>
            </a:r>
            <a:r>
              <a:rPr lang="es-CO" sz="1250" b="1" err="1"/>
              <a:t>Humidity</a:t>
            </a:r>
            <a:r>
              <a:rPr lang="es-CO" sz="1250" b="1"/>
              <a:t>:</a:t>
            </a:r>
            <a:br>
              <a:rPr lang="es-CO" sz="1250"/>
            </a:br>
            <a:r>
              <a:rPr lang="es-CO" sz="1250"/>
              <a:t>FLNS: Net </a:t>
            </a:r>
            <a:r>
              <a:rPr lang="es-CO" sz="1250" err="1"/>
              <a:t>longwave</a:t>
            </a:r>
            <a:r>
              <a:rPr lang="es-CO" sz="1250"/>
              <a:t> flux at </a:t>
            </a:r>
            <a:r>
              <a:rPr lang="es-CO" sz="1250" err="1"/>
              <a:t>the</a:t>
            </a:r>
            <a:r>
              <a:rPr lang="es-CO" sz="1250"/>
              <a:t> </a:t>
            </a:r>
            <a:r>
              <a:rPr lang="es-CO" sz="1250" err="1"/>
              <a:t>surface</a:t>
            </a:r>
            <a:r>
              <a:rPr lang="es-CO" sz="1250"/>
              <a:t> (W/m²)</a:t>
            </a:r>
            <a:br>
              <a:rPr lang="es-CO" sz="1250"/>
            </a:br>
            <a:r>
              <a:rPr lang="es-CO" sz="1250"/>
              <a:t>FSNS: </a:t>
            </a:r>
            <a:r>
              <a:rPr lang="en-US" sz="1250"/>
              <a:t>Net Shortwave Flux at the Surface (W/m²)</a:t>
            </a:r>
            <a:br>
              <a:rPr lang="es-CO" sz="1250"/>
            </a:br>
            <a:r>
              <a:rPr lang="es-CO" sz="1250"/>
              <a:t>QBOT: </a:t>
            </a:r>
            <a:r>
              <a:rPr lang="es-CO" sz="1250" err="1"/>
              <a:t>Water</a:t>
            </a:r>
            <a:r>
              <a:rPr lang="es-CO" sz="1250"/>
              <a:t> vapor </a:t>
            </a:r>
            <a:r>
              <a:rPr lang="es-CO" sz="1250" err="1"/>
              <a:t>mixing</a:t>
            </a:r>
            <a:r>
              <a:rPr lang="es-CO" sz="1250"/>
              <a:t> ratio at </a:t>
            </a:r>
            <a:r>
              <a:rPr lang="es-CO" sz="1250" err="1"/>
              <a:t>the</a:t>
            </a:r>
            <a:r>
              <a:rPr lang="es-CO" sz="1250"/>
              <a:t> </a:t>
            </a:r>
            <a:r>
              <a:rPr lang="es-CO" sz="1250" err="1"/>
              <a:t>lowest</a:t>
            </a:r>
            <a:r>
              <a:rPr lang="es-CO" sz="1250"/>
              <a:t> </a:t>
            </a:r>
            <a:r>
              <a:rPr lang="es-CO" sz="1250" err="1"/>
              <a:t>model</a:t>
            </a:r>
            <a:r>
              <a:rPr lang="es-CO" sz="1250"/>
              <a:t> </a:t>
            </a:r>
            <a:r>
              <a:rPr lang="es-CO" sz="1250" err="1"/>
              <a:t>level</a:t>
            </a:r>
            <a:r>
              <a:rPr lang="es-CO" sz="1250"/>
              <a:t> ( kg/kg )</a:t>
            </a:r>
          </a:p>
        </p:txBody>
      </p:sp>
      <p:sp>
        <p:nvSpPr>
          <p:cNvPr id="13" name="TextBox 12">
            <a:extLst>
              <a:ext uri="{FF2B5EF4-FFF2-40B4-BE49-F238E27FC236}">
                <a16:creationId xmlns:a16="http://schemas.microsoft.com/office/drawing/2014/main" id="{FD00DECE-7ABD-E372-0507-70F9CB99B3F8}"/>
              </a:ext>
            </a:extLst>
          </p:cNvPr>
          <p:cNvSpPr txBox="1"/>
          <p:nvPr/>
        </p:nvSpPr>
        <p:spPr>
          <a:xfrm>
            <a:off x="709913" y="2168803"/>
            <a:ext cx="3854369" cy="358816"/>
          </a:xfrm>
          <a:prstGeom prst="rect">
            <a:avLst/>
          </a:prstGeom>
        </p:spPr>
        <p:txBody>
          <a:bodyPr vert="horz" lIns="91440" tIns="45720" rIns="91440" bIns="45720" rtlCol="0">
            <a:normAutofit/>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l" rtl="0" fontAlgn="base">
              <a:lnSpc>
                <a:spcPts val="1482"/>
              </a:lnSpc>
              <a:spcBef>
                <a:spcPts val="1200"/>
              </a:spcBef>
              <a:spcAft>
                <a:spcPts val="1200"/>
              </a:spcAft>
            </a:pPr>
            <a:r>
              <a:rPr lang="en-GB" sz="2400" b="1" i="0" noProof="0">
                <a:solidFill>
                  <a:schemeClr val="bg1">
                    <a:lumMod val="65000"/>
                    <a:lumOff val="35000"/>
                  </a:schemeClr>
                </a:solidFill>
                <a:effectLst/>
                <a:latin typeface="+mj-lt"/>
              </a:rPr>
              <a:t>Attributes</a:t>
            </a:r>
            <a:endParaRPr lang="en-GB" b="1" i="0" noProof="0">
              <a:solidFill>
                <a:schemeClr val="bg1">
                  <a:lumMod val="65000"/>
                  <a:lumOff val="35000"/>
                </a:schemeClr>
              </a:solidFill>
              <a:effectLst/>
              <a:latin typeface="+mj-lt"/>
            </a:endParaRPr>
          </a:p>
        </p:txBody>
      </p:sp>
      <p:sp>
        <p:nvSpPr>
          <p:cNvPr id="15" name="Rectangle 14">
            <a:extLst>
              <a:ext uri="{FF2B5EF4-FFF2-40B4-BE49-F238E27FC236}">
                <a16:creationId xmlns:a16="http://schemas.microsoft.com/office/drawing/2014/main" id="{ADAF5600-DD87-2536-0658-8FF1A195BAFA}"/>
              </a:ext>
            </a:extLst>
          </p:cNvPr>
          <p:cNvSpPr/>
          <p:nvPr/>
        </p:nvSpPr>
        <p:spPr>
          <a:xfrm>
            <a:off x="6880668" y="3761768"/>
            <a:ext cx="4861366" cy="2951547"/>
          </a:xfrm>
          <a:prstGeom prst="rect">
            <a:avLst/>
          </a:prstGeom>
          <a:noFill/>
          <a:ln w="9525">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extBox 15">
            <a:extLst>
              <a:ext uri="{FF2B5EF4-FFF2-40B4-BE49-F238E27FC236}">
                <a16:creationId xmlns:a16="http://schemas.microsoft.com/office/drawing/2014/main" id="{F61C8EB8-8084-1779-AA6A-E35D79C7BDDC}"/>
              </a:ext>
            </a:extLst>
          </p:cNvPr>
          <p:cNvSpPr txBox="1"/>
          <p:nvPr/>
        </p:nvSpPr>
        <p:spPr>
          <a:xfrm>
            <a:off x="7198701" y="2592761"/>
            <a:ext cx="4300475" cy="740783"/>
          </a:xfrm>
          <a:prstGeom prst="rect">
            <a:avLst/>
          </a:prstGeom>
        </p:spPr>
        <p:txBody>
          <a:bodyPr vert="horz" lIns="91440" tIns="45720" rIns="91440" bIns="45720" rtlCol="0">
            <a:noAutofit/>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l" rtl="0" fontAlgn="base">
              <a:lnSpc>
                <a:spcPct val="100000"/>
              </a:lnSpc>
              <a:spcBef>
                <a:spcPts val="1200"/>
              </a:spcBef>
              <a:spcAft>
                <a:spcPts val="1200"/>
              </a:spcAft>
            </a:pPr>
            <a:r>
              <a:rPr lang="en-US" sz="1600">
                <a:latin typeface="Aptos" panose="020B0004020202020204" pitchFamily="34" charset="0"/>
              </a:rPr>
              <a:t>Based on the latitude and longitude attributes (53.246075, 357.5), we identified a unique location within the dataset, in </a:t>
            </a:r>
            <a:r>
              <a:rPr lang="en-US" sz="1600" b="1">
                <a:solidFill>
                  <a:schemeClr val="accent6"/>
                </a:solidFill>
                <a:latin typeface="Aptos" panose="020B0004020202020204" pitchFamily="34" charset="0"/>
              </a:rPr>
              <a:t>Norwich, UK. </a:t>
            </a:r>
            <a:endParaRPr lang="en-GB" sz="1600" b="1">
              <a:solidFill>
                <a:schemeClr val="accent6"/>
              </a:solidFill>
              <a:latin typeface="Aptos" panose="020B0004020202020204" pitchFamily="34" charset="0"/>
            </a:endParaRPr>
          </a:p>
        </p:txBody>
      </p:sp>
      <p:sp>
        <p:nvSpPr>
          <p:cNvPr id="17" name="TextBox 16">
            <a:extLst>
              <a:ext uri="{FF2B5EF4-FFF2-40B4-BE49-F238E27FC236}">
                <a16:creationId xmlns:a16="http://schemas.microsoft.com/office/drawing/2014/main" id="{AC55C049-B632-A349-107F-C18904D4E251}"/>
              </a:ext>
            </a:extLst>
          </p:cNvPr>
          <p:cNvSpPr txBox="1"/>
          <p:nvPr/>
        </p:nvSpPr>
        <p:spPr>
          <a:xfrm>
            <a:off x="7181612" y="2181824"/>
            <a:ext cx="3854369" cy="358816"/>
          </a:xfrm>
          <a:prstGeom prst="rect">
            <a:avLst/>
          </a:prstGeom>
        </p:spPr>
        <p:txBody>
          <a:bodyPr vert="horz" lIns="91440" tIns="45720" rIns="91440" bIns="45720" rtlCol="0">
            <a:normAutofit/>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l" rtl="0" fontAlgn="base">
              <a:lnSpc>
                <a:spcPts val="1482"/>
              </a:lnSpc>
              <a:spcBef>
                <a:spcPts val="1200"/>
              </a:spcBef>
              <a:spcAft>
                <a:spcPts val="1200"/>
              </a:spcAft>
            </a:pPr>
            <a:r>
              <a:rPr lang="en-GB" sz="2400" b="1" i="0" noProof="0">
                <a:solidFill>
                  <a:schemeClr val="bg1">
                    <a:lumMod val="65000"/>
                    <a:lumOff val="35000"/>
                  </a:schemeClr>
                </a:solidFill>
                <a:effectLst/>
                <a:latin typeface="+mj-lt"/>
              </a:rPr>
              <a:t>Location</a:t>
            </a:r>
            <a:endParaRPr lang="en-GB" b="1" i="0" noProof="0">
              <a:solidFill>
                <a:schemeClr val="bg1">
                  <a:lumMod val="65000"/>
                  <a:lumOff val="35000"/>
                </a:schemeClr>
              </a:solidFill>
              <a:effectLst/>
              <a:latin typeface="+mj-lt"/>
            </a:endParaRPr>
          </a:p>
        </p:txBody>
      </p:sp>
      <p:sp>
        <p:nvSpPr>
          <p:cNvPr id="18" name="Rectangle 17">
            <a:extLst>
              <a:ext uri="{FF2B5EF4-FFF2-40B4-BE49-F238E27FC236}">
                <a16:creationId xmlns:a16="http://schemas.microsoft.com/office/drawing/2014/main" id="{3D96C45B-15F7-8E2B-91AA-2184F02241A0}"/>
              </a:ext>
            </a:extLst>
          </p:cNvPr>
          <p:cNvSpPr/>
          <p:nvPr/>
        </p:nvSpPr>
        <p:spPr>
          <a:xfrm>
            <a:off x="6869096" y="1956118"/>
            <a:ext cx="4861366" cy="1704369"/>
          </a:xfrm>
          <a:prstGeom prst="rect">
            <a:avLst/>
          </a:prstGeom>
          <a:noFill/>
          <a:ln w="9525">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239397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48D76A6-3EB5-A0D9-C58B-AF471E8766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B1A1A0-FB5E-2A08-6D26-683B8D1A6C3D}"/>
              </a:ext>
            </a:extLst>
          </p:cNvPr>
          <p:cNvSpPr>
            <a:spLocks noGrp="1"/>
          </p:cNvSpPr>
          <p:nvPr>
            <p:ph idx="1"/>
          </p:nvPr>
        </p:nvSpPr>
        <p:spPr>
          <a:xfrm>
            <a:off x="426815" y="344217"/>
            <a:ext cx="7611319" cy="674356"/>
          </a:xfrm>
        </p:spPr>
        <p:txBody>
          <a:bodyPr>
            <a:normAutofit/>
          </a:bodyPr>
          <a:lstStyle/>
          <a:p>
            <a:pPr marL="0" indent="0">
              <a:buNone/>
            </a:pPr>
            <a:r>
              <a:rPr lang="en-GB" sz="3600" b="1" noProof="0">
                <a:solidFill>
                  <a:schemeClr val="bg1"/>
                </a:solidFill>
              </a:rPr>
              <a:t>What is an Extreme Weather Event?</a:t>
            </a:r>
          </a:p>
        </p:txBody>
      </p:sp>
      <p:sp>
        <p:nvSpPr>
          <p:cNvPr id="5" name="TextBox 4">
            <a:extLst>
              <a:ext uri="{FF2B5EF4-FFF2-40B4-BE49-F238E27FC236}">
                <a16:creationId xmlns:a16="http://schemas.microsoft.com/office/drawing/2014/main" id="{99D4A277-9D29-5E3D-6675-4973FE2ABE33}"/>
              </a:ext>
            </a:extLst>
          </p:cNvPr>
          <p:cNvSpPr txBox="1"/>
          <p:nvPr/>
        </p:nvSpPr>
        <p:spPr>
          <a:xfrm>
            <a:off x="426815" y="1171543"/>
            <a:ext cx="11425661" cy="1486422"/>
          </a:xfrm>
          <a:prstGeom prst="rect">
            <a:avLst/>
          </a:prstGeom>
        </p:spPr>
        <p:txBody>
          <a:bodyPr vert="horz" lIns="91440" tIns="45720" rIns="91440" bIns="45720" rtlCol="0">
            <a:normAutofit/>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l" rtl="0" fontAlgn="base">
              <a:lnSpc>
                <a:spcPct val="100000"/>
              </a:lnSpc>
              <a:spcBef>
                <a:spcPts val="1200"/>
              </a:spcBef>
              <a:spcAft>
                <a:spcPts val="1200"/>
              </a:spcAft>
            </a:pPr>
            <a:r>
              <a:rPr lang="en-GB" sz="2000" b="0" i="0" noProof="0">
                <a:solidFill>
                  <a:srgbClr val="000000"/>
                </a:solidFill>
                <a:effectLst/>
                <a:latin typeface="Aptos" panose="020B0004020202020204" pitchFamily="34" charset="0"/>
              </a:rPr>
              <a:t>Based on the literature, we have defined a </a:t>
            </a:r>
            <a:r>
              <a:rPr lang="en-GB" sz="2000" b="1" i="0" noProof="0">
                <a:solidFill>
                  <a:schemeClr val="accent6"/>
                </a:solidFill>
                <a:effectLst/>
                <a:latin typeface="Aptos" panose="020B0004020202020204" pitchFamily="34" charset="0"/>
              </a:rPr>
              <a:t>reference period </a:t>
            </a:r>
            <a:r>
              <a:rPr lang="en-GB" sz="2000" b="0" i="0" noProof="0">
                <a:solidFill>
                  <a:srgbClr val="000000"/>
                </a:solidFill>
                <a:effectLst/>
                <a:latin typeface="Aptos" panose="020B0004020202020204" pitchFamily="34" charset="0"/>
              </a:rPr>
              <a:t>for the analysis: </a:t>
            </a:r>
            <a:r>
              <a:rPr lang="en-GB" sz="2000" b="1" i="0" noProof="0">
                <a:solidFill>
                  <a:schemeClr val="accent6"/>
                </a:solidFill>
                <a:effectLst/>
                <a:latin typeface="Aptos" panose="020B0004020202020204" pitchFamily="34" charset="0"/>
              </a:rPr>
              <a:t>2006 to 2016</a:t>
            </a:r>
            <a:r>
              <a:rPr lang="en-GB" sz="2000" b="0" i="0" noProof="0">
                <a:solidFill>
                  <a:srgbClr val="000000"/>
                </a:solidFill>
                <a:effectLst/>
                <a:latin typeface="Aptos" panose="020B0004020202020204" pitchFamily="34" charset="0"/>
              </a:rPr>
              <a:t>, which serves as a reference for analysing extreme events in each decade. </a:t>
            </a:r>
            <a:endParaRPr lang="en-GB" sz="3200" b="0" i="0" noProof="0">
              <a:solidFill>
                <a:srgbClr val="000000"/>
              </a:solidFill>
              <a:effectLst/>
              <a:latin typeface="Segoe UI" panose="020B0502040204020203" pitchFamily="34" charset="0"/>
            </a:endParaRPr>
          </a:p>
          <a:p>
            <a:pPr algn="l" rtl="0" fontAlgn="base">
              <a:lnSpc>
                <a:spcPct val="100000"/>
              </a:lnSpc>
              <a:spcBef>
                <a:spcPts val="1200"/>
              </a:spcBef>
              <a:spcAft>
                <a:spcPts val="1200"/>
              </a:spcAft>
            </a:pPr>
            <a:r>
              <a:rPr lang="en-GB" sz="2000" b="0" i="0" noProof="0">
                <a:solidFill>
                  <a:srgbClr val="000000"/>
                </a:solidFill>
                <a:effectLst/>
                <a:latin typeface="Aptos" panose="020B0004020202020204" pitchFamily="34" charset="0"/>
              </a:rPr>
              <a:t>Extreme events are identified based on values that exceed certain percentiles within this base period.</a:t>
            </a:r>
            <a:endParaRPr lang="en-GB" sz="3200" b="0" i="0" noProof="0">
              <a:solidFill>
                <a:srgbClr val="000000"/>
              </a:solidFill>
              <a:effectLst/>
              <a:latin typeface="Segoe UI" panose="020B0502040204020203" pitchFamily="34" charset="0"/>
            </a:endParaRPr>
          </a:p>
        </p:txBody>
      </p:sp>
      <p:sp>
        <p:nvSpPr>
          <p:cNvPr id="6" name="Rectangle: Rounded Corners 5">
            <a:extLst>
              <a:ext uri="{FF2B5EF4-FFF2-40B4-BE49-F238E27FC236}">
                <a16:creationId xmlns:a16="http://schemas.microsoft.com/office/drawing/2014/main" id="{16033980-5508-7F51-F514-D8D0848CEE7F}"/>
              </a:ext>
            </a:extLst>
          </p:cNvPr>
          <p:cNvSpPr/>
          <p:nvPr/>
        </p:nvSpPr>
        <p:spPr>
          <a:xfrm>
            <a:off x="335666" y="3178827"/>
            <a:ext cx="2694972" cy="3441892"/>
          </a:xfrm>
          <a:prstGeom prst="roundRect">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br>
              <a:rPr lang="en-GB" b="0" i="0">
                <a:solidFill>
                  <a:srgbClr val="000000"/>
                </a:solidFill>
                <a:effectLst/>
                <a:latin typeface="+mj-lt"/>
              </a:rPr>
            </a:br>
            <a:endParaRPr lang="es-CO" sz="1600">
              <a:latin typeface="+mj-lt"/>
            </a:endParaRPr>
          </a:p>
        </p:txBody>
      </p:sp>
      <p:sp>
        <p:nvSpPr>
          <p:cNvPr id="7" name="Rectangle: Rounded Corners 6">
            <a:extLst>
              <a:ext uri="{FF2B5EF4-FFF2-40B4-BE49-F238E27FC236}">
                <a16:creationId xmlns:a16="http://schemas.microsoft.com/office/drawing/2014/main" id="{A6BE128D-1E89-BFA0-042B-7C6D57F33D20}"/>
              </a:ext>
            </a:extLst>
          </p:cNvPr>
          <p:cNvSpPr/>
          <p:nvPr/>
        </p:nvSpPr>
        <p:spPr>
          <a:xfrm>
            <a:off x="3281424" y="3178827"/>
            <a:ext cx="2694972" cy="3441892"/>
          </a:xfrm>
          <a:prstGeom prst="roundRect">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s-CO">
              <a:latin typeface="+mj-lt"/>
            </a:endParaRPr>
          </a:p>
        </p:txBody>
      </p:sp>
      <p:sp>
        <p:nvSpPr>
          <p:cNvPr id="9" name="Rectangle: Rounded Corners 8">
            <a:extLst>
              <a:ext uri="{FF2B5EF4-FFF2-40B4-BE49-F238E27FC236}">
                <a16:creationId xmlns:a16="http://schemas.microsoft.com/office/drawing/2014/main" id="{D976A9B6-4724-30F6-2013-BA4FAAAE3211}"/>
              </a:ext>
            </a:extLst>
          </p:cNvPr>
          <p:cNvSpPr/>
          <p:nvPr/>
        </p:nvSpPr>
        <p:spPr>
          <a:xfrm>
            <a:off x="6250336" y="3178827"/>
            <a:ext cx="2694972" cy="3441892"/>
          </a:xfrm>
          <a:prstGeom prst="roundRect">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s-CO">
              <a:latin typeface="+mj-lt"/>
            </a:endParaRPr>
          </a:p>
        </p:txBody>
      </p:sp>
      <p:sp>
        <p:nvSpPr>
          <p:cNvPr id="10" name="Rectangle: Rounded Corners 9">
            <a:extLst>
              <a:ext uri="{FF2B5EF4-FFF2-40B4-BE49-F238E27FC236}">
                <a16:creationId xmlns:a16="http://schemas.microsoft.com/office/drawing/2014/main" id="{80648736-5AA7-7549-3065-DEF2C9FE4FC7}"/>
              </a:ext>
            </a:extLst>
          </p:cNvPr>
          <p:cNvSpPr/>
          <p:nvPr/>
        </p:nvSpPr>
        <p:spPr>
          <a:xfrm>
            <a:off x="9213455" y="3178827"/>
            <a:ext cx="2694972" cy="3441892"/>
          </a:xfrm>
          <a:prstGeom prst="roundRect">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s-CO">
              <a:latin typeface="+mj-lt"/>
            </a:endParaRPr>
          </a:p>
        </p:txBody>
      </p:sp>
      <p:sp>
        <p:nvSpPr>
          <p:cNvPr id="11" name="TextBox 10">
            <a:extLst>
              <a:ext uri="{FF2B5EF4-FFF2-40B4-BE49-F238E27FC236}">
                <a16:creationId xmlns:a16="http://schemas.microsoft.com/office/drawing/2014/main" id="{C1C2A634-3C76-4C89-22E5-3675648E12C1}"/>
              </a:ext>
            </a:extLst>
          </p:cNvPr>
          <p:cNvSpPr txBox="1"/>
          <p:nvPr/>
        </p:nvSpPr>
        <p:spPr>
          <a:xfrm>
            <a:off x="331808" y="4339575"/>
            <a:ext cx="2694972" cy="2233047"/>
          </a:xfrm>
          <a:prstGeom prst="rect">
            <a:avLst/>
          </a:prstGeom>
        </p:spPr>
        <p:txBody>
          <a:bodyPr vert="horz" lIns="91440" tIns="45720" rIns="91440" bIns="45720" rtlCol="0">
            <a:normAutofit/>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rtl="0" fontAlgn="base">
              <a:lnSpc>
                <a:spcPct val="100000"/>
              </a:lnSpc>
              <a:spcBef>
                <a:spcPts val="1200"/>
              </a:spcBef>
              <a:spcAft>
                <a:spcPts val="1200"/>
              </a:spcAft>
            </a:pPr>
            <a:r>
              <a:rPr lang="en-GB" sz="1700" b="0" i="0">
                <a:solidFill>
                  <a:schemeClr val="bg1">
                    <a:lumMod val="75000"/>
                    <a:lumOff val="25000"/>
                  </a:schemeClr>
                </a:solidFill>
                <a:effectLst/>
                <a:latin typeface="+mj-lt"/>
              </a:rPr>
              <a:t>Days (per year /season/ month) with a site-specific threshold, calculated as the calendar-day 95th percentile of the daily temperature distribution in the baseline period.</a:t>
            </a:r>
            <a:endParaRPr lang="en-GB" sz="1700" b="0" i="0" noProof="0">
              <a:solidFill>
                <a:schemeClr val="bg1">
                  <a:lumMod val="75000"/>
                  <a:lumOff val="25000"/>
                </a:schemeClr>
              </a:solidFill>
              <a:effectLst/>
              <a:latin typeface="+mj-lt"/>
            </a:endParaRPr>
          </a:p>
        </p:txBody>
      </p:sp>
      <p:sp>
        <p:nvSpPr>
          <p:cNvPr id="12" name="TextBox 11">
            <a:extLst>
              <a:ext uri="{FF2B5EF4-FFF2-40B4-BE49-F238E27FC236}">
                <a16:creationId xmlns:a16="http://schemas.microsoft.com/office/drawing/2014/main" id="{B6D59409-102D-AC23-1B46-601F2759ADC3}"/>
              </a:ext>
            </a:extLst>
          </p:cNvPr>
          <p:cNvSpPr txBox="1"/>
          <p:nvPr/>
        </p:nvSpPr>
        <p:spPr>
          <a:xfrm>
            <a:off x="331808" y="3467051"/>
            <a:ext cx="2694972" cy="826722"/>
          </a:xfrm>
          <a:prstGeom prst="rect">
            <a:avLst/>
          </a:prstGeom>
        </p:spPr>
        <p:txBody>
          <a:bodyPr vert="horz" lIns="91440" tIns="45720" rIns="91440" bIns="45720" rtlCol="0">
            <a:normAutofit fontScale="92500" lnSpcReduction="10000"/>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GB" b="1" i="0">
                <a:solidFill>
                  <a:srgbClr val="000000"/>
                </a:solidFill>
                <a:effectLst/>
                <a:latin typeface="+mj-lt"/>
              </a:rPr>
              <a:t>HT95 </a:t>
            </a:r>
          </a:p>
          <a:p>
            <a:pPr algn="ctr"/>
            <a:r>
              <a:rPr lang="en-GB" sz="2200" b="1" i="0">
                <a:solidFill>
                  <a:srgbClr val="000000"/>
                </a:solidFill>
                <a:effectLst/>
                <a:latin typeface="+mj-lt"/>
              </a:rPr>
              <a:t>Warm Days</a:t>
            </a:r>
          </a:p>
        </p:txBody>
      </p:sp>
      <p:sp>
        <p:nvSpPr>
          <p:cNvPr id="13" name="TextBox 12">
            <a:extLst>
              <a:ext uri="{FF2B5EF4-FFF2-40B4-BE49-F238E27FC236}">
                <a16:creationId xmlns:a16="http://schemas.microsoft.com/office/drawing/2014/main" id="{85F8E9E2-9088-A92E-9962-4D2FAD5FB24C}"/>
              </a:ext>
            </a:extLst>
          </p:cNvPr>
          <p:cNvSpPr txBox="1"/>
          <p:nvPr/>
        </p:nvSpPr>
        <p:spPr>
          <a:xfrm>
            <a:off x="3294929" y="4339575"/>
            <a:ext cx="2694972" cy="2233047"/>
          </a:xfrm>
          <a:prstGeom prst="rect">
            <a:avLst/>
          </a:prstGeom>
        </p:spPr>
        <p:txBody>
          <a:bodyPr vert="horz" lIns="91440" tIns="45720" rIns="91440" bIns="45720" rtlCol="0">
            <a:normAutofit/>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rtl="0" fontAlgn="base">
              <a:lnSpc>
                <a:spcPct val="100000"/>
              </a:lnSpc>
              <a:spcBef>
                <a:spcPts val="1200"/>
              </a:spcBef>
              <a:spcAft>
                <a:spcPts val="1200"/>
              </a:spcAft>
            </a:pPr>
            <a:r>
              <a:rPr lang="en-US" sz="1700" b="0" i="0">
                <a:solidFill>
                  <a:schemeClr val="bg1">
                    <a:lumMod val="75000"/>
                    <a:lumOff val="25000"/>
                  </a:schemeClr>
                </a:solidFill>
                <a:effectLst/>
                <a:latin typeface="+mj-lt"/>
              </a:rPr>
              <a:t>Days (per year/ season/ month) with temperatures below a site-specific threshold, calculated as the calendar-day 5th percentile of the daily temperature distribution in the baseline period. </a:t>
            </a:r>
            <a:endParaRPr lang="en-GB" sz="1700" b="0" i="0" noProof="0">
              <a:solidFill>
                <a:schemeClr val="bg1">
                  <a:lumMod val="75000"/>
                  <a:lumOff val="25000"/>
                </a:schemeClr>
              </a:solidFill>
              <a:effectLst/>
              <a:latin typeface="+mj-lt"/>
            </a:endParaRPr>
          </a:p>
        </p:txBody>
      </p:sp>
      <p:sp>
        <p:nvSpPr>
          <p:cNvPr id="14" name="TextBox 13">
            <a:extLst>
              <a:ext uri="{FF2B5EF4-FFF2-40B4-BE49-F238E27FC236}">
                <a16:creationId xmlns:a16="http://schemas.microsoft.com/office/drawing/2014/main" id="{DA17EA30-7FA2-709D-E147-7025972C2041}"/>
              </a:ext>
            </a:extLst>
          </p:cNvPr>
          <p:cNvSpPr txBox="1"/>
          <p:nvPr/>
        </p:nvSpPr>
        <p:spPr>
          <a:xfrm>
            <a:off x="3294929" y="3467051"/>
            <a:ext cx="2694972" cy="826722"/>
          </a:xfrm>
          <a:prstGeom prst="rect">
            <a:avLst/>
          </a:prstGeom>
        </p:spPr>
        <p:txBody>
          <a:bodyPr vert="horz" lIns="91440" tIns="45720" rIns="91440" bIns="45720" rtlCol="0">
            <a:normAutofit lnSpcReduction="10000"/>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GB" sz="2600" b="1" i="0">
                <a:solidFill>
                  <a:srgbClr val="000000"/>
                </a:solidFill>
                <a:effectLst/>
                <a:latin typeface="+mj-lt"/>
              </a:rPr>
              <a:t>LT05</a:t>
            </a:r>
            <a:endParaRPr lang="en-GB" sz="2600" b="1">
              <a:solidFill>
                <a:srgbClr val="000000"/>
              </a:solidFill>
              <a:latin typeface="+mj-lt"/>
            </a:endParaRPr>
          </a:p>
          <a:p>
            <a:pPr algn="ctr"/>
            <a:r>
              <a:rPr lang="en-GB" sz="2000" b="1" i="0">
                <a:solidFill>
                  <a:srgbClr val="000000"/>
                </a:solidFill>
                <a:effectLst/>
                <a:latin typeface="+mj-lt"/>
              </a:rPr>
              <a:t>Cold Days</a:t>
            </a:r>
          </a:p>
        </p:txBody>
      </p:sp>
      <p:sp>
        <p:nvSpPr>
          <p:cNvPr id="15" name="TextBox 14">
            <a:extLst>
              <a:ext uri="{FF2B5EF4-FFF2-40B4-BE49-F238E27FC236}">
                <a16:creationId xmlns:a16="http://schemas.microsoft.com/office/drawing/2014/main" id="{080ECC02-0325-6BD4-23ED-0CE3F745AC1E}"/>
              </a:ext>
            </a:extLst>
          </p:cNvPr>
          <p:cNvSpPr txBox="1"/>
          <p:nvPr/>
        </p:nvSpPr>
        <p:spPr>
          <a:xfrm>
            <a:off x="6232975" y="4339575"/>
            <a:ext cx="2694972" cy="2233047"/>
          </a:xfrm>
          <a:prstGeom prst="rect">
            <a:avLst/>
          </a:prstGeom>
        </p:spPr>
        <p:txBody>
          <a:bodyPr vert="horz" lIns="91440" tIns="45720" rIns="91440" bIns="45720" rtlCol="0">
            <a:normAutofit fontScale="92500"/>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rtl="0" fontAlgn="base">
              <a:lnSpc>
                <a:spcPct val="100000"/>
              </a:lnSpc>
              <a:spcBef>
                <a:spcPts val="1200"/>
              </a:spcBef>
              <a:spcAft>
                <a:spcPts val="1200"/>
              </a:spcAft>
            </a:pPr>
            <a:r>
              <a:rPr lang="en-US" sz="1700" b="0" i="0">
                <a:solidFill>
                  <a:schemeClr val="bg1">
                    <a:lumMod val="75000"/>
                    <a:lumOff val="25000"/>
                  </a:schemeClr>
                </a:solidFill>
                <a:effectLst/>
                <a:latin typeface="+mj-lt"/>
              </a:rPr>
              <a:t>Days (per year/season/month) with precipitation amounts exceeding a site-specific threshold for moderate and very wet days, calculated as the 95th percentile of the daily precipitation distribution in the baseline period. </a:t>
            </a:r>
            <a:endParaRPr lang="en-GB" sz="1700" b="0" i="0" noProof="0">
              <a:solidFill>
                <a:schemeClr val="bg1">
                  <a:lumMod val="75000"/>
                  <a:lumOff val="25000"/>
                </a:schemeClr>
              </a:solidFill>
              <a:effectLst/>
              <a:latin typeface="+mj-lt"/>
            </a:endParaRPr>
          </a:p>
        </p:txBody>
      </p:sp>
      <p:sp>
        <p:nvSpPr>
          <p:cNvPr id="16" name="TextBox 15">
            <a:extLst>
              <a:ext uri="{FF2B5EF4-FFF2-40B4-BE49-F238E27FC236}">
                <a16:creationId xmlns:a16="http://schemas.microsoft.com/office/drawing/2014/main" id="{2F2AB0AA-CCFD-BADE-BB7C-C024ED7250A8}"/>
              </a:ext>
            </a:extLst>
          </p:cNvPr>
          <p:cNvSpPr txBox="1"/>
          <p:nvPr/>
        </p:nvSpPr>
        <p:spPr>
          <a:xfrm>
            <a:off x="6232975" y="3467051"/>
            <a:ext cx="2694972" cy="826722"/>
          </a:xfrm>
          <a:prstGeom prst="rect">
            <a:avLst/>
          </a:prstGeom>
        </p:spPr>
        <p:txBody>
          <a:bodyPr vert="horz" lIns="91440" tIns="45720" rIns="91440" bIns="45720" rtlCol="0">
            <a:normAutofit fontScale="70000" lnSpcReduction="20000"/>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GB" sz="3700" b="1" i="0">
                <a:solidFill>
                  <a:srgbClr val="000000"/>
                </a:solidFill>
                <a:effectLst/>
                <a:latin typeface="+mj-lt"/>
              </a:rPr>
              <a:t>R95 </a:t>
            </a:r>
          </a:p>
          <a:p>
            <a:pPr algn="ctr"/>
            <a:r>
              <a:rPr lang="en-GB" b="1" i="0">
                <a:solidFill>
                  <a:srgbClr val="000000"/>
                </a:solidFill>
                <a:effectLst/>
                <a:latin typeface="+mj-lt"/>
              </a:rPr>
              <a:t>Precipitation Extremes</a:t>
            </a:r>
            <a:endParaRPr lang="en-GB" sz="2200" b="1" i="0">
              <a:solidFill>
                <a:srgbClr val="000000"/>
              </a:solidFill>
              <a:effectLst/>
              <a:latin typeface="+mj-lt"/>
            </a:endParaRPr>
          </a:p>
        </p:txBody>
      </p:sp>
      <p:sp>
        <p:nvSpPr>
          <p:cNvPr id="17" name="TextBox 16">
            <a:extLst>
              <a:ext uri="{FF2B5EF4-FFF2-40B4-BE49-F238E27FC236}">
                <a16:creationId xmlns:a16="http://schemas.microsoft.com/office/drawing/2014/main" id="{6C4C9F84-727B-4E20-1FE5-0B3C11079D6E}"/>
              </a:ext>
            </a:extLst>
          </p:cNvPr>
          <p:cNvSpPr txBox="1"/>
          <p:nvPr/>
        </p:nvSpPr>
        <p:spPr>
          <a:xfrm>
            <a:off x="9196094" y="4339575"/>
            <a:ext cx="2694972" cy="2233047"/>
          </a:xfrm>
          <a:prstGeom prst="rect">
            <a:avLst/>
          </a:prstGeom>
        </p:spPr>
        <p:txBody>
          <a:bodyPr vert="horz" lIns="91440" tIns="45720" rIns="91440" bIns="45720" rtlCol="0">
            <a:normAutofit/>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rtl="0" fontAlgn="base">
              <a:lnSpc>
                <a:spcPct val="100000"/>
              </a:lnSpc>
              <a:spcBef>
                <a:spcPts val="1200"/>
              </a:spcBef>
              <a:spcAft>
                <a:spcPts val="1200"/>
              </a:spcAft>
            </a:pPr>
            <a:r>
              <a:rPr lang="en-US" sz="1700" b="0" i="0">
                <a:solidFill>
                  <a:schemeClr val="bg1">
                    <a:lumMod val="75000"/>
                    <a:lumOff val="25000"/>
                  </a:schemeClr>
                </a:solidFill>
                <a:effectLst/>
                <a:latin typeface="+mj-lt"/>
              </a:rPr>
              <a:t>Days (per year /season /month) with wind speeds exceeding a site-specific threshold for moderate and very windy days, calculated as the 95th percentile of the daily wind speed distribution in the baseline period. </a:t>
            </a:r>
            <a:endParaRPr lang="en-GB" sz="1700" b="0" i="0" noProof="0">
              <a:solidFill>
                <a:schemeClr val="bg1">
                  <a:lumMod val="75000"/>
                  <a:lumOff val="25000"/>
                </a:schemeClr>
              </a:solidFill>
              <a:effectLst/>
              <a:latin typeface="+mj-lt"/>
            </a:endParaRPr>
          </a:p>
        </p:txBody>
      </p:sp>
      <p:sp>
        <p:nvSpPr>
          <p:cNvPr id="18" name="TextBox 17">
            <a:extLst>
              <a:ext uri="{FF2B5EF4-FFF2-40B4-BE49-F238E27FC236}">
                <a16:creationId xmlns:a16="http://schemas.microsoft.com/office/drawing/2014/main" id="{CD21814C-BC5D-3F23-2F6F-392000D3C8D5}"/>
              </a:ext>
            </a:extLst>
          </p:cNvPr>
          <p:cNvSpPr txBox="1"/>
          <p:nvPr/>
        </p:nvSpPr>
        <p:spPr>
          <a:xfrm>
            <a:off x="9196094" y="3467051"/>
            <a:ext cx="2694972" cy="826722"/>
          </a:xfrm>
          <a:prstGeom prst="rect">
            <a:avLst/>
          </a:prstGeom>
        </p:spPr>
        <p:txBody>
          <a:bodyPr vert="horz" lIns="91440" tIns="45720" rIns="91440" bIns="45720" rtlCol="0">
            <a:normAutofit lnSpcReduction="10000"/>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GB" sz="2600" b="1" i="0">
                <a:solidFill>
                  <a:srgbClr val="000000"/>
                </a:solidFill>
                <a:effectLst/>
                <a:latin typeface="+mj-lt"/>
              </a:rPr>
              <a:t>W95 </a:t>
            </a:r>
          </a:p>
          <a:p>
            <a:pPr algn="ctr"/>
            <a:r>
              <a:rPr lang="en-GB" sz="2000" b="1" i="0">
                <a:solidFill>
                  <a:srgbClr val="000000"/>
                </a:solidFill>
                <a:effectLst/>
                <a:latin typeface="+mj-lt"/>
              </a:rPr>
              <a:t>Wind Extremes</a:t>
            </a:r>
          </a:p>
        </p:txBody>
      </p:sp>
      <p:pic>
        <p:nvPicPr>
          <p:cNvPr id="20" name="Picture 19" descr="Plants in terraces">
            <a:extLst>
              <a:ext uri="{FF2B5EF4-FFF2-40B4-BE49-F238E27FC236}">
                <a16:creationId xmlns:a16="http://schemas.microsoft.com/office/drawing/2014/main" id="{A4841F81-B9F2-4336-19B7-4F1FEDAC988B}"/>
              </a:ext>
            </a:extLst>
          </p:cNvPr>
          <p:cNvPicPr>
            <a:picLocks noChangeAspect="1"/>
          </p:cNvPicPr>
          <p:nvPr/>
        </p:nvPicPr>
        <p:blipFill>
          <a:blip r:embed="rId2">
            <a:extLst>
              <a:ext uri="{28A0092B-C50C-407E-A947-70E740481C1C}">
                <a14:useLocalDpi xmlns:a14="http://schemas.microsoft.com/office/drawing/2010/main" val="0"/>
              </a:ext>
            </a:extLst>
          </a:blip>
          <a:srcRect l="3896" t="2186" r="27802" b="41258"/>
          <a:stretch/>
        </p:blipFill>
        <p:spPr>
          <a:xfrm>
            <a:off x="173620" y="2809224"/>
            <a:ext cx="790099" cy="794793"/>
          </a:xfrm>
          <a:prstGeom prst="ellipse">
            <a:avLst/>
          </a:prstGeom>
          <a:ln w="63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 name="Picture 20" descr="Pine trees covered in snow">
            <a:extLst>
              <a:ext uri="{FF2B5EF4-FFF2-40B4-BE49-F238E27FC236}">
                <a16:creationId xmlns:a16="http://schemas.microsoft.com/office/drawing/2014/main" id="{733472E2-6777-4EFC-D043-42CF7768DB66}"/>
              </a:ext>
            </a:extLst>
          </p:cNvPr>
          <p:cNvPicPr>
            <a:picLocks noChangeAspect="1"/>
          </p:cNvPicPr>
          <p:nvPr/>
        </p:nvPicPr>
        <p:blipFill>
          <a:blip r:embed="rId3">
            <a:extLst>
              <a:ext uri="{28A0092B-C50C-407E-A947-70E740481C1C}">
                <a14:useLocalDpi xmlns:a14="http://schemas.microsoft.com/office/drawing/2010/main" val="0"/>
              </a:ext>
            </a:extLst>
          </a:blip>
          <a:srcRect l="16868" r="16868"/>
          <a:stretch/>
        </p:blipFill>
        <p:spPr>
          <a:xfrm>
            <a:off x="3167607" y="2809224"/>
            <a:ext cx="790099" cy="794793"/>
          </a:xfrm>
          <a:prstGeom prst="ellipse">
            <a:avLst/>
          </a:prstGeom>
          <a:ln w="63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descr="Close-up of raindrops falling off an umbrella">
            <a:extLst>
              <a:ext uri="{FF2B5EF4-FFF2-40B4-BE49-F238E27FC236}">
                <a16:creationId xmlns:a16="http://schemas.microsoft.com/office/drawing/2014/main" id="{B6485CE8-CF35-EF30-50DF-47D1473BC39F}"/>
              </a:ext>
            </a:extLst>
          </p:cNvPr>
          <p:cNvPicPr>
            <a:picLocks noChangeAspect="1"/>
          </p:cNvPicPr>
          <p:nvPr/>
        </p:nvPicPr>
        <p:blipFill>
          <a:blip r:embed="rId4">
            <a:extLst>
              <a:ext uri="{28A0092B-C50C-407E-A947-70E740481C1C}">
                <a14:useLocalDpi xmlns:a14="http://schemas.microsoft.com/office/drawing/2010/main" val="0"/>
              </a:ext>
            </a:extLst>
          </a:blip>
          <a:srcRect l="16872" r="16872"/>
          <a:stretch/>
        </p:blipFill>
        <p:spPr>
          <a:xfrm>
            <a:off x="6092148" y="2781430"/>
            <a:ext cx="790099" cy="794793"/>
          </a:xfrm>
          <a:prstGeom prst="ellipse">
            <a:avLst/>
          </a:prstGeom>
          <a:ln w="63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3" name="Picture 22" descr="Thundercloud at sunset">
            <a:extLst>
              <a:ext uri="{FF2B5EF4-FFF2-40B4-BE49-F238E27FC236}">
                <a16:creationId xmlns:a16="http://schemas.microsoft.com/office/drawing/2014/main" id="{965B4DB1-F90E-0AD2-B6F2-B2EED38B433D}"/>
              </a:ext>
            </a:extLst>
          </p:cNvPr>
          <p:cNvPicPr>
            <a:picLocks noChangeAspect="1"/>
          </p:cNvPicPr>
          <p:nvPr/>
        </p:nvPicPr>
        <p:blipFill>
          <a:blip r:embed="rId5">
            <a:extLst>
              <a:ext uri="{28A0092B-C50C-407E-A947-70E740481C1C}">
                <a14:useLocalDpi xmlns:a14="http://schemas.microsoft.com/office/drawing/2010/main" val="0"/>
              </a:ext>
            </a:extLst>
          </a:blip>
          <a:srcRect l="16872" r="16872"/>
          <a:stretch/>
        </p:blipFill>
        <p:spPr>
          <a:xfrm>
            <a:off x="9103496" y="2781430"/>
            <a:ext cx="790099" cy="794793"/>
          </a:xfrm>
          <a:prstGeom prst="ellipse">
            <a:avLst/>
          </a:prstGeom>
          <a:ln w="63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4321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81EAECF-A4A4-41FB-39FC-049F31E138C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D16BA8-2ED7-19BE-15DD-ED227BF78C78}"/>
              </a:ext>
            </a:extLst>
          </p:cNvPr>
          <p:cNvSpPr>
            <a:spLocks noGrp="1"/>
          </p:cNvSpPr>
          <p:nvPr>
            <p:ph idx="1"/>
          </p:nvPr>
        </p:nvSpPr>
        <p:spPr>
          <a:xfrm>
            <a:off x="426815" y="344216"/>
            <a:ext cx="10742755" cy="1486421"/>
          </a:xfrm>
        </p:spPr>
        <p:txBody>
          <a:bodyPr>
            <a:normAutofit lnSpcReduction="10000"/>
          </a:bodyPr>
          <a:lstStyle/>
          <a:p>
            <a:pPr marL="0" indent="0">
              <a:buNone/>
            </a:pPr>
            <a:r>
              <a:rPr lang="en-US" sz="3600" b="1" noProof="0">
                <a:solidFill>
                  <a:schemeClr val="bg1"/>
                </a:solidFill>
              </a:rPr>
              <a:t>Our analysis of the event time series indicates a projected significant increase in the frequency of heatwaves.</a:t>
            </a:r>
            <a:endParaRPr lang="en-GB" sz="3600" b="1" noProof="0">
              <a:solidFill>
                <a:schemeClr val="bg1"/>
              </a:solidFill>
            </a:endParaRPr>
          </a:p>
        </p:txBody>
      </p:sp>
      <p:sp>
        <p:nvSpPr>
          <p:cNvPr id="5" name="TextBox 4">
            <a:extLst>
              <a:ext uri="{FF2B5EF4-FFF2-40B4-BE49-F238E27FC236}">
                <a16:creationId xmlns:a16="http://schemas.microsoft.com/office/drawing/2014/main" id="{721C79CB-8A74-EACE-9524-25224415DC21}"/>
              </a:ext>
            </a:extLst>
          </p:cNvPr>
          <p:cNvSpPr txBox="1"/>
          <p:nvPr/>
        </p:nvSpPr>
        <p:spPr>
          <a:xfrm>
            <a:off x="8831483" y="3236233"/>
            <a:ext cx="3073079" cy="2111455"/>
          </a:xfrm>
          <a:prstGeom prst="rect">
            <a:avLst/>
          </a:prstGeom>
        </p:spPr>
        <p:txBody>
          <a:bodyPr vert="horz" lIns="91440" tIns="45720" rIns="91440" bIns="45720" rtlCol="0">
            <a:normAutofit fontScale="85000" lnSpcReduction="10000"/>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l" rtl="0" fontAlgn="base">
              <a:lnSpc>
                <a:spcPct val="100000"/>
              </a:lnSpc>
              <a:spcBef>
                <a:spcPts val="1200"/>
              </a:spcBef>
              <a:spcAft>
                <a:spcPts val="1200"/>
              </a:spcAft>
            </a:pPr>
            <a:r>
              <a:rPr lang="en-US" sz="2400" b="0" i="0">
                <a:solidFill>
                  <a:srgbClr val="000000"/>
                </a:solidFill>
                <a:effectLst/>
                <a:latin typeface="Aptos" panose="020B0004020202020204" pitchFamily="34" charset="0"/>
              </a:rPr>
              <a:t>Extreme </a:t>
            </a:r>
            <a:r>
              <a:rPr lang="en-US" sz="2400" b="0" i="0">
                <a:solidFill>
                  <a:schemeClr val="accent6"/>
                </a:solidFill>
                <a:effectLst/>
                <a:latin typeface="Aptos" panose="020B0004020202020204" pitchFamily="34" charset="0"/>
              </a:rPr>
              <a:t>precipitation</a:t>
            </a:r>
            <a:r>
              <a:rPr lang="en-US" sz="2400" b="0" i="0">
                <a:solidFill>
                  <a:srgbClr val="000000"/>
                </a:solidFill>
                <a:effectLst/>
                <a:latin typeface="Aptos" panose="020B0004020202020204" pitchFamily="34" charset="0"/>
              </a:rPr>
              <a:t> and wind events are expected to remain relatively </a:t>
            </a:r>
            <a:r>
              <a:rPr lang="en-US" sz="2400" b="0" i="0">
                <a:solidFill>
                  <a:schemeClr val="accent6"/>
                </a:solidFill>
                <a:effectLst/>
                <a:latin typeface="Aptos" panose="020B0004020202020204" pitchFamily="34" charset="0"/>
              </a:rPr>
              <a:t>constant</a:t>
            </a:r>
            <a:r>
              <a:rPr lang="en-US" sz="2400" b="0" i="0">
                <a:solidFill>
                  <a:srgbClr val="000000"/>
                </a:solidFill>
                <a:effectLst/>
                <a:latin typeface="Aptos" panose="020B0004020202020204" pitchFamily="34" charset="0"/>
              </a:rPr>
              <a:t> over the next few decades, unlike </a:t>
            </a:r>
            <a:r>
              <a:rPr lang="en-US" sz="2400" b="0" i="0">
                <a:solidFill>
                  <a:schemeClr val="accent6"/>
                </a:solidFill>
                <a:effectLst/>
                <a:latin typeface="Aptos" panose="020B0004020202020204" pitchFamily="34" charset="0"/>
              </a:rPr>
              <a:t>warm</a:t>
            </a:r>
            <a:r>
              <a:rPr lang="en-US" sz="2400" b="0" i="0">
                <a:solidFill>
                  <a:srgbClr val="000000"/>
                </a:solidFill>
                <a:effectLst/>
                <a:latin typeface="Aptos" panose="020B0004020202020204" pitchFamily="34" charset="0"/>
              </a:rPr>
              <a:t> and </a:t>
            </a:r>
            <a:r>
              <a:rPr lang="en-US" sz="2400" b="0" i="0">
                <a:solidFill>
                  <a:schemeClr val="accent6"/>
                </a:solidFill>
                <a:effectLst/>
                <a:latin typeface="Aptos" panose="020B0004020202020204" pitchFamily="34" charset="0"/>
              </a:rPr>
              <a:t>cold</a:t>
            </a:r>
            <a:r>
              <a:rPr lang="en-US" sz="2400" b="0" i="0">
                <a:solidFill>
                  <a:srgbClr val="000000"/>
                </a:solidFill>
                <a:effectLst/>
                <a:latin typeface="Aptos" panose="020B0004020202020204" pitchFamily="34" charset="0"/>
              </a:rPr>
              <a:t> events, which tend to </a:t>
            </a:r>
            <a:r>
              <a:rPr lang="en-US" sz="2400" b="0" i="0">
                <a:solidFill>
                  <a:schemeClr val="accent6"/>
                </a:solidFill>
                <a:effectLst/>
                <a:latin typeface="Aptos" panose="020B0004020202020204" pitchFamily="34" charset="0"/>
              </a:rPr>
              <a:t>vary significantly</a:t>
            </a:r>
            <a:r>
              <a:rPr lang="en-US" sz="2400" b="0" i="0">
                <a:solidFill>
                  <a:srgbClr val="000000"/>
                </a:solidFill>
                <a:effectLst/>
                <a:latin typeface="Aptos" panose="020B0004020202020204" pitchFamily="34" charset="0"/>
              </a:rPr>
              <a:t>. </a:t>
            </a:r>
            <a:endParaRPr lang="en-GB" sz="2400" b="0" i="0" noProof="0">
              <a:solidFill>
                <a:srgbClr val="000000"/>
              </a:solidFill>
              <a:effectLst/>
              <a:latin typeface="Segoe UI" panose="020B0502040204020203" pitchFamily="34" charset="0"/>
            </a:endParaRPr>
          </a:p>
        </p:txBody>
      </p:sp>
      <p:pic>
        <p:nvPicPr>
          <p:cNvPr id="1026" name="Picture 2">
            <a:extLst>
              <a:ext uri="{FF2B5EF4-FFF2-40B4-BE49-F238E27FC236}">
                <a16:creationId xmlns:a16="http://schemas.microsoft.com/office/drawing/2014/main" id="{BF404AA7-9373-96D3-4925-C95C180BB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90" y="1725922"/>
            <a:ext cx="8473864" cy="513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580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932DC1-55B4-FDF8-F0FC-F979AB442CE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5205B2-0B18-DEEF-B5EA-5117FAD96035}"/>
              </a:ext>
            </a:extLst>
          </p:cNvPr>
          <p:cNvSpPr>
            <a:spLocks noGrp="1"/>
          </p:cNvSpPr>
          <p:nvPr>
            <p:ph idx="1"/>
          </p:nvPr>
        </p:nvSpPr>
        <p:spPr>
          <a:xfrm>
            <a:off x="426815" y="296027"/>
            <a:ext cx="11297857" cy="1486421"/>
          </a:xfrm>
        </p:spPr>
        <p:txBody>
          <a:bodyPr>
            <a:normAutofit fontScale="85000" lnSpcReduction="10000"/>
          </a:bodyPr>
          <a:lstStyle/>
          <a:p>
            <a:pPr marL="0" indent="0">
              <a:buNone/>
            </a:pPr>
            <a:r>
              <a:rPr lang="en-US" sz="3600" b="1" noProof="0">
                <a:solidFill>
                  <a:schemeClr val="bg1"/>
                </a:solidFill>
              </a:rPr>
              <a:t>By 2080, extreme heat events are expected to increase by at least 4.4 times compared to the 2010s and average maximum temperatures are expected to increase by at least 25%. </a:t>
            </a:r>
          </a:p>
        </p:txBody>
      </p:sp>
      <p:grpSp>
        <p:nvGrpSpPr>
          <p:cNvPr id="4" name="Group 3">
            <a:extLst>
              <a:ext uri="{FF2B5EF4-FFF2-40B4-BE49-F238E27FC236}">
                <a16:creationId xmlns:a16="http://schemas.microsoft.com/office/drawing/2014/main" id="{7CBAC913-0F84-BF0D-D4AC-A9606297DE38}"/>
              </a:ext>
            </a:extLst>
          </p:cNvPr>
          <p:cNvGrpSpPr/>
          <p:nvPr/>
        </p:nvGrpSpPr>
        <p:grpSpPr>
          <a:xfrm>
            <a:off x="507838" y="1963746"/>
            <a:ext cx="9340770" cy="4894254"/>
            <a:chOff x="0" y="457200"/>
            <a:chExt cx="10463514" cy="5943600"/>
          </a:xfrm>
        </p:grpSpPr>
        <p:pic>
          <p:nvPicPr>
            <p:cNvPr id="3074" name="Picture 2">
              <a:extLst>
                <a:ext uri="{FF2B5EF4-FFF2-40B4-BE49-F238E27FC236}">
                  <a16:creationId xmlns:a16="http://schemas.microsoft.com/office/drawing/2014/main" id="{107C5F19-1BCC-53B4-1A32-39FD14AD64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178"/>
            <a:stretch/>
          </p:blipFill>
          <p:spPr bwMode="auto">
            <a:xfrm>
              <a:off x="0" y="457200"/>
              <a:ext cx="10463514" cy="5943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BB9E3569-F50B-FEA2-2598-A17220AEF7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823" t="8633" b="77929"/>
            <a:stretch/>
          </p:blipFill>
          <p:spPr bwMode="auto">
            <a:xfrm>
              <a:off x="567159" y="821803"/>
              <a:ext cx="1728486" cy="798652"/>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2D15908-BC60-17E5-32A5-125B0D0616FD}"/>
              </a:ext>
            </a:extLst>
          </p:cNvPr>
          <p:cNvSpPr txBox="1"/>
          <p:nvPr/>
        </p:nvSpPr>
        <p:spPr>
          <a:xfrm>
            <a:off x="868101" y="2951057"/>
            <a:ext cx="5796022" cy="1938992"/>
          </a:xfrm>
          <a:prstGeom prst="rect">
            <a:avLst/>
          </a:prstGeom>
        </p:spPr>
        <p:txBody>
          <a:bodyPr vert="horz" lIns="91440" tIns="45720" rIns="91440" bIns="45720" rtlCol="0">
            <a:normAutofit/>
          </a:bodyPr>
          <a:lstStyle>
            <a:defPPr>
              <a:defRPr lang="en-US"/>
            </a:defPPr>
            <a:lvl1pPr indent="0" defTabSz="914400" fontAlgn="base">
              <a:lnSpc>
                <a:spcPct val="100000"/>
              </a:lnSpc>
              <a:spcBef>
                <a:spcPts val="1200"/>
              </a:spcBef>
              <a:spcAft>
                <a:spcPts val="1200"/>
              </a:spcAft>
              <a:buFont typeface="Arial" panose="020B0604020202020204" pitchFamily="34" charset="0"/>
              <a:buNone/>
              <a:defRPr sz="2400" b="0" i="0">
                <a:solidFill>
                  <a:srgbClr val="000000"/>
                </a:solidFill>
                <a:effectLst/>
                <a:latin typeface="Aptos" panose="020B00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endParaRPr lang="es-CO"/>
          </a:p>
        </p:txBody>
      </p:sp>
      <p:sp>
        <p:nvSpPr>
          <p:cNvPr id="9" name="TextBox 8">
            <a:extLst>
              <a:ext uri="{FF2B5EF4-FFF2-40B4-BE49-F238E27FC236}">
                <a16:creationId xmlns:a16="http://schemas.microsoft.com/office/drawing/2014/main" id="{390EC5BD-3F4F-F1A8-6D20-081CFDBF7061}"/>
              </a:ext>
            </a:extLst>
          </p:cNvPr>
          <p:cNvSpPr txBox="1"/>
          <p:nvPr/>
        </p:nvSpPr>
        <p:spPr>
          <a:xfrm>
            <a:off x="426815" y="1505715"/>
            <a:ext cx="10378150" cy="369332"/>
          </a:xfrm>
          <a:prstGeom prst="rect">
            <a:avLst/>
          </a:prstGeom>
          <a:noFill/>
        </p:spPr>
        <p:txBody>
          <a:bodyPr wrap="square">
            <a:spAutoFit/>
          </a:bodyPr>
          <a:lstStyle/>
          <a:p>
            <a:pPr marL="0" indent="0">
              <a:buNone/>
            </a:pPr>
            <a:r>
              <a:rPr lang="en-US" sz="1800" noProof="0">
                <a:solidFill>
                  <a:schemeClr val="bg1"/>
                </a:solidFill>
              </a:rPr>
              <a:t>The analysis reveals a projected </a:t>
            </a:r>
            <a:r>
              <a:rPr lang="en-US" sz="1800" noProof="0">
                <a:solidFill>
                  <a:schemeClr val="accent6"/>
                </a:solidFill>
              </a:rPr>
              <a:t>increase in warm days and a decrease in cold days</a:t>
            </a:r>
            <a:r>
              <a:rPr lang="en-US" sz="1800" noProof="0">
                <a:solidFill>
                  <a:schemeClr val="bg1"/>
                </a:solidFill>
              </a:rPr>
              <a:t>.</a:t>
            </a:r>
            <a:endParaRPr lang="en-GB" sz="1800" noProof="0">
              <a:solidFill>
                <a:schemeClr val="bg1"/>
              </a:solidFill>
            </a:endParaRPr>
          </a:p>
        </p:txBody>
      </p:sp>
      <p:sp>
        <p:nvSpPr>
          <p:cNvPr id="10" name="Rectangle 9">
            <a:extLst>
              <a:ext uri="{FF2B5EF4-FFF2-40B4-BE49-F238E27FC236}">
                <a16:creationId xmlns:a16="http://schemas.microsoft.com/office/drawing/2014/main" id="{267FCE53-AB63-DD3C-95CD-106DDFA6EE54}"/>
              </a:ext>
            </a:extLst>
          </p:cNvPr>
          <p:cNvSpPr/>
          <p:nvPr/>
        </p:nvSpPr>
        <p:spPr>
          <a:xfrm>
            <a:off x="11968223" y="0"/>
            <a:ext cx="223778" cy="6858000"/>
          </a:xfrm>
          <a:prstGeom prst="rect">
            <a:avLst/>
          </a:prstGeom>
          <a:solidFill>
            <a:schemeClr val="accent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955464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DF41B4-E420-04E7-F78A-95EF49CB6719}"/>
            </a:ext>
          </a:extLst>
        </p:cNvPr>
        <p:cNvGrpSpPr/>
        <p:nvPr/>
      </p:nvGrpSpPr>
      <p:grpSpPr>
        <a:xfrm>
          <a:off x="0" y="0"/>
          <a:ext cx="0" cy="0"/>
          <a:chOff x="0" y="0"/>
          <a:chExt cx="0" cy="0"/>
        </a:xfrm>
      </p:grpSpPr>
      <p:pic>
        <p:nvPicPr>
          <p:cNvPr id="4" name="图片 3" descr="图表, 直方图&#10;&#10;AI 生成的内容可能不正确。">
            <a:extLst>
              <a:ext uri="{FF2B5EF4-FFF2-40B4-BE49-F238E27FC236}">
                <a16:creationId xmlns:a16="http://schemas.microsoft.com/office/drawing/2014/main" id="{B1536BD5-B471-39E7-0CD1-7E94778F3661}"/>
              </a:ext>
            </a:extLst>
          </p:cNvPr>
          <p:cNvPicPr>
            <a:picLocks noChangeAspect="1"/>
          </p:cNvPicPr>
          <p:nvPr/>
        </p:nvPicPr>
        <p:blipFill>
          <a:blip r:embed="rId4"/>
          <a:stretch>
            <a:fillRect/>
          </a:stretch>
        </p:blipFill>
        <p:spPr>
          <a:xfrm>
            <a:off x="6814860" y="1600200"/>
            <a:ext cx="3678566" cy="3396343"/>
          </a:xfrm>
          <a:prstGeom prst="rect">
            <a:avLst/>
          </a:prstGeom>
        </p:spPr>
      </p:pic>
      <p:sp>
        <p:nvSpPr>
          <p:cNvPr id="3" name="Content Placeholder 2">
            <a:extLst>
              <a:ext uri="{FF2B5EF4-FFF2-40B4-BE49-F238E27FC236}">
                <a16:creationId xmlns:a16="http://schemas.microsoft.com/office/drawing/2014/main" id="{95C28A75-B02E-2DD0-5E6F-C4CE9853E67D}"/>
              </a:ext>
            </a:extLst>
          </p:cNvPr>
          <p:cNvSpPr>
            <a:spLocks noGrp="1"/>
          </p:cNvSpPr>
          <p:nvPr>
            <p:ph idx="1"/>
          </p:nvPr>
        </p:nvSpPr>
        <p:spPr>
          <a:xfrm>
            <a:off x="426815" y="344216"/>
            <a:ext cx="10742755" cy="1486421"/>
          </a:xfrm>
        </p:spPr>
        <p:txBody>
          <a:bodyPr vert="horz" lIns="91440" tIns="45720" rIns="91440" bIns="45720" rtlCol="0" anchor="t">
            <a:normAutofit lnSpcReduction="10000"/>
          </a:bodyPr>
          <a:lstStyle/>
          <a:p>
            <a:pPr marL="0" indent="0">
              <a:buNone/>
            </a:pPr>
            <a:r>
              <a:rPr lang="en-US" sz="3600" b="1">
                <a:solidFill>
                  <a:schemeClr val="bg1"/>
                </a:solidFill>
              </a:rPr>
              <a:t>To better understand the relationships between various variables and extreme weather events, we calculate point-biserial correlation coefficients.</a:t>
            </a:r>
            <a:r>
              <a:rPr lang="en-US" sz="3600" b="1" noProof="0">
                <a:solidFill>
                  <a:schemeClr val="bg1"/>
                </a:solidFill>
              </a:rPr>
              <a:t> </a:t>
            </a:r>
            <a:endParaRPr lang="en-GB" sz="3600" b="1" noProof="0">
              <a:solidFill>
                <a:schemeClr val="bg1"/>
              </a:solidFill>
            </a:endParaRPr>
          </a:p>
        </p:txBody>
      </p:sp>
      <p:sp>
        <p:nvSpPr>
          <p:cNvPr id="5" name="TextBox 4">
            <a:extLst>
              <a:ext uri="{FF2B5EF4-FFF2-40B4-BE49-F238E27FC236}">
                <a16:creationId xmlns:a16="http://schemas.microsoft.com/office/drawing/2014/main" id="{2CD8E48E-0EF3-6051-2075-8405BA186B6C}"/>
              </a:ext>
            </a:extLst>
          </p:cNvPr>
          <p:cNvSpPr txBox="1"/>
          <p:nvPr/>
        </p:nvSpPr>
        <p:spPr>
          <a:xfrm>
            <a:off x="6662434" y="5183529"/>
            <a:ext cx="4781068" cy="1486422"/>
          </a:xfrm>
          <a:prstGeom prst="rect">
            <a:avLst/>
          </a:prstGeom>
        </p:spPr>
        <p:txBody>
          <a:bodyPr vert="horz" lIns="91440" tIns="45720" rIns="91440" bIns="45720" rtlCol="0">
            <a:normAutofit lnSpcReduction="10000"/>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l" rtl="0" fontAlgn="base">
              <a:lnSpc>
                <a:spcPct val="100000"/>
              </a:lnSpc>
              <a:spcBef>
                <a:spcPts val="1200"/>
              </a:spcBef>
              <a:spcAft>
                <a:spcPts val="1200"/>
              </a:spcAft>
            </a:pPr>
            <a:r>
              <a:rPr lang="en-US" sz="2000" b="0" i="0" noProof="0">
                <a:solidFill>
                  <a:srgbClr val="000000"/>
                </a:solidFill>
                <a:effectLst/>
                <a:latin typeface="Aptos" panose="020B0004020202020204" pitchFamily="34" charset="0"/>
              </a:rPr>
              <a:t>Solar flux and humidity strongly influence </a:t>
            </a:r>
            <a:r>
              <a:rPr lang="en-US" sz="2000" b="0" i="0" noProof="0">
                <a:solidFill>
                  <a:schemeClr val="accent6"/>
                </a:solidFill>
                <a:effectLst/>
                <a:latin typeface="Aptos" panose="020B0004020202020204" pitchFamily="34" charset="0"/>
              </a:rPr>
              <a:t>temperature extremes </a:t>
            </a:r>
            <a:r>
              <a:rPr lang="en-US" sz="2000" b="0" i="0" noProof="0">
                <a:solidFill>
                  <a:srgbClr val="000000"/>
                </a:solidFill>
                <a:effectLst/>
                <a:latin typeface="Aptos" panose="020B0004020202020204" pitchFamily="34" charset="0"/>
              </a:rPr>
              <a:t>(heatwaves, cold days), while humidity fuels heavy rain. Wind patterns show complex, often indirect, relationships.</a:t>
            </a:r>
            <a:endParaRPr lang="en-GB" sz="3200" b="0" i="0" noProof="0">
              <a:solidFill>
                <a:srgbClr val="000000"/>
              </a:solidFill>
              <a:effectLst/>
              <a:latin typeface="Segoe UI" panose="020B0502040204020203" pitchFamily="34" charset="0"/>
            </a:endParaRPr>
          </a:p>
        </p:txBody>
      </p:sp>
      <p:sp>
        <p:nvSpPr>
          <p:cNvPr id="2" name="Rectangle 1">
            <a:extLst>
              <a:ext uri="{FF2B5EF4-FFF2-40B4-BE49-F238E27FC236}">
                <a16:creationId xmlns:a16="http://schemas.microsoft.com/office/drawing/2014/main" id="{1AD1F4AA-D2DD-280C-0BF0-EDA896AAE459}"/>
              </a:ext>
            </a:extLst>
          </p:cNvPr>
          <p:cNvSpPr/>
          <p:nvPr/>
        </p:nvSpPr>
        <p:spPr>
          <a:xfrm>
            <a:off x="11968223" y="0"/>
            <a:ext cx="223778" cy="6858000"/>
          </a:xfrm>
          <a:prstGeom prst="rect">
            <a:avLst/>
          </a:prstGeom>
          <a:solidFill>
            <a:schemeClr val="accent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图片 5" descr="图表, 树状图&#10;&#10;AI 生成的内容可能不正确。">
            <a:extLst>
              <a:ext uri="{FF2B5EF4-FFF2-40B4-BE49-F238E27FC236}">
                <a16:creationId xmlns:a16="http://schemas.microsoft.com/office/drawing/2014/main" id="{A0C946B5-F704-8990-6F5D-3929EF6FFA2A}"/>
              </a:ext>
            </a:extLst>
          </p:cNvPr>
          <p:cNvPicPr>
            <a:picLocks noChangeAspect="1"/>
          </p:cNvPicPr>
          <p:nvPr/>
        </p:nvPicPr>
        <p:blipFill>
          <a:blip r:embed="rId5"/>
          <a:stretch>
            <a:fillRect/>
          </a:stretch>
        </p:blipFill>
        <p:spPr>
          <a:xfrm>
            <a:off x="425721" y="1828800"/>
            <a:ext cx="5658212" cy="4680858"/>
          </a:xfrm>
          <a:prstGeom prst="rect">
            <a:avLst/>
          </a:prstGeom>
        </p:spPr>
      </p:pic>
    </p:spTree>
    <p:extLst>
      <p:ext uri="{BB962C8B-B14F-4D97-AF65-F5344CB8AC3E}">
        <p14:creationId xmlns:p14="http://schemas.microsoft.com/office/powerpoint/2010/main" val="2949553909"/>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2CE13C-01DC-07DE-0794-983276A1F44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5FFD13-1E40-2A8E-C842-755BE14C2378}"/>
              </a:ext>
            </a:extLst>
          </p:cNvPr>
          <p:cNvSpPr>
            <a:spLocks noGrp="1"/>
          </p:cNvSpPr>
          <p:nvPr>
            <p:ph idx="1"/>
          </p:nvPr>
        </p:nvSpPr>
        <p:spPr>
          <a:xfrm>
            <a:off x="718168" y="299392"/>
            <a:ext cx="10742755" cy="1554032"/>
          </a:xfrm>
        </p:spPr>
        <p:txBody>
          <a:bodyPr vert="horz" lIns="91440" tIns="45720" rIns="91440" bIns="45720" rtlCol="0" anchor="t">
            <a:normAutofit lnSpcReduction="10000"/>
          </a:bodyPr>
          <a:lstStyle/>
          <a:p>
            <a:pPr marL="0" indent="0">
              <a:buNone/>
            </a:pPr>
            <a:r>
              <a:rPr lang="en-US" sz="3600" b="1" noProof="0">
                <a:solidFill>
                  <a:schemeClr val="bg1"/>
                </a:solidFill>
              </a:rPr>
              <a:t>High Z-statistics and near-zero p-values indicate significant differences in variable averages between extreme </a:t>
            </a:r>
            <a:r>
              <a:rPr lang="en-US" sz="3600" b="1">
                <a:solidFill>
                  <a:schemeClr val="bg1"/>
                </a:solidFill>
              </a:rPr>
              <a:t>events</a:t>
            </a:r>
            <a:r>
              <a:rPr lang="en-US" sz="3600" b="1" noProof="0">
                <a:solidFill>
                  <a:schemeClr val="bg1"/>
                </a:solidFill>
              </a:rPr>
              <a:t> and normal days.</a:t>
            </a:r>
            <a:endParaRPr lang="en-GB" sz="3600" b="1" noProof="0">
              <a:solidFill>
                <a:schemeClr val="bg1"/>
              </a:solidFill>
            </a:endParaRPr>
          </a:p>
        </p:txBody>
      </p:sp>
      <p:sp>
        <p:nvSpPr>
          <p:cNvPr id="2" name="Rectangle 1">
            <a:extLst>
              <a:ext uri="{FF2B5EF4-FFF2-40B4-BE49-F238E27FC236}">
                <a16:creationId xmlns:a16="http://schemas.microsoft.com/office/drawing/2014/main" id="{96F5C37E-EA23-BE6B-FC1D-37838CE9FC33}"/>
              </a:ext>
            </a:extLst>
          </p:cNvPr>
          <p:cNvSpPr/>
          <p:nvPr/>
        </p:nvSpPr>
        <p:spPr>
          <a:xfrm>
            <a:off x="1" y="6513784"/>
            <a:ext cx="12192000" cy="344216"/>
          </a:xfrm>
          <a:prstGeom prst="rect">
            <a:avLst/>
          </a:prstGeom>
          <a:solidFill>
            <a:schemeClr val="accent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图片 4" descr="图表&#10;&#10;AI 生成的内容可能不正确。">
            <a:extLst>
              <a:ext uri="{FF2B5EF4-FFF2-40B4-BE49-F238E27FC236}">
                <a16:creationId xmlns:a16="http://schemas.microsoft.com/office/drawing/2014/main" id="{231CADF3-6512-76E2-FDC0-501F3B8B24FE}"/>
              </a:ext>
            </a:extLst>
          </p:cNvPr>
          <p:cNvPicPr>
            <a:picLocks noChangeAspect="1"/>
          </p:cNvPicPr>
          <p:nvPr/>
        </p:nvPicPr>
        <p:blipFill>
          <a:blip r:embed="rId4"/>
          <a:stretch>
            <a:fillRect/>
          </a:stretch>
        </p:blipFill>
        <p:spPr>
          <a:xfrm>
            <a:off x="425099" y="1613647"/>
            <a:ext cx="7430950" cy="4896971"/>
          </a:xfrm>
          <a:prstGeom prst="rect">
            <a:avLst/>
          </a:prstGeom>
        </p:spPr>
      </p:pic>
      <p:sp>
        <p:nvSpPr>
          <p:cNvPr id="6" name="文本框 5">
            <a:extLst>
              <a:ext uri="{FF2B5EF4-FFF2-40B4-BE49-F238E27FC236}">
                <a16:creationId xmlns:a16="http://schemas.microsoft.com/office/drawing/2014/main" id="{5249D041-BD75-4E49-F89E-762AC2D4BDA8}"/>
              </a:ext>
            </a:extLst>
          </p:cNvPr>
          <p:cNvSpPr txBox="1"/>
          <p:nvPr/>
        </p:nvSpPr>
        <p:spPr>
          <a:xfrm>
            <a:off x="6725793" y="3100977"/>
            <a:ext cx="503748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CN" altLang="en-US">
              <a:solidFill>
                <a:schemeClr val="bg1"/>
              </a:solidFill>
              <a:latin typeface="Aptos"/>
              <a:ea typeface="等线"/>
              <a:cs typeface="Calibri"/>
            </a:endParaRPr>
          </a:p>
          <a:p>
            <a:r>
              <a:rPr lang="en-US">
                <a:solidFill>
                  <a:schemeClr val="bg1"/>
                </a:solidFill>
                <a:ea typeface="+mn-lt"/>
                <a:cs typeface="+mn-lt"/>
              </a:rPr>
              <a:t>Most relationships in the correlation matrix and point-biserial correlation results </a:t>
            </a:r>
            <a:r>
              <a:rPr lang="en-US" altLang="zh-CN">
                <a:solidFill>
                  <a:schemeClr val="bg1"/>
                </a:solidFill>
                <a:ea typeface="+mn-lt"/>
                <a:cs typeface="+mn-lt"/>
              </a:rPr>
              <a:t>are </a:t>
            </a:r>
            <a:r>
              <a:rPr lang="en-US">
                <a:solidFill>
                  <a:schemeClr val="bg1"/>
                </a:solidFill>
                <a:ea typeface="+mn-lt"/>
                <a:cs typeface="+mn-lt"/>
              </a:rPr>
              <a:t>aligned with Z-test.</a:t>
            </a:r>
            <a:endParaRPr lang="zh-CN" altLang="en-US">
              <a:solidFill>
                <a:schemeClr val="bg1"/>
              </a:solidFill>
              <a:ea typeface="等线"/>
              <a:cs typeface="Calibri"/>
            </a:endParaRPr>
          </a:p>
          <a:p>
            <a:endParaRPr lang="en-US">
              <a:solidFill>
                <a:schemeClr val="bg1"/>
              </a:solidFill>
              <a:ea typeface="+mn-lt"/>
              <a:cs typeface="+mn-lt"/>
            </a:endParaRPr>
          </a:p>
          <a:p>
            <a:r>
              <a:rPr lang="en-US">
                <a:solidFill>
                  <a:schemeClr val="bg1"/>
                </a:solidFill>
                <a:ea typeface="+mn-lt"/>
                <a:cs typeface="+mn-lt"/>
              </a:rPr>
              <a:t>FLNS has </a:t>
            </a:r>
            <a:r>
              <a:rPr lang="en-US">
                <a:solidFill>
                  <a:srgbClr val="4EA72E"/>
                </a:solidFill>
                <a:ea typeface="+mn-lt"/>
                <a:cs typeface="+mn-lt"/>
              </a:rPr>
              <a:t>positive Z-scores</a:t>
            </a:r>
            <a:r>
              <a:rPr lang="en-US">
                <a:solidFill>
                  <a:schemeClr val="bg1"/>
                </a:solidFill>
                <a:ea typeface="+mn-lt"/>
                <a:cs typeface="+mn-lt"/>
              </a:rPr>
              <a:t> in </a:t>
            </a:r>
            <a:r>
              <a:rPr lang="en-US">
                <a:solidFill>
                  <a:srgbClr val="4EA72E"/>
                </a:solidFill>
                <a:ea typeface="+mn-lt"/>
                <a:cs typeface="+mn-lt"/>
              </a:rPr>
              <a:t>both heatwaves and cold days</a:t>
            </a:r>
            <a:r>
              <a:rPr lang="en-US">
                <a:solidFill>
                  <a:schemeClr val="bg1"/>
                </a:solidFill>
                <a:ea typeface="+mn-lt"/>
                <a:cs typeface="+mn-lt"/>
              </a:rPr>
              <a:t> </a:t>
            </a:r>
          </a:p>
          <a:p>
            <a:r>
              <a:rPr lang="en-US">
                <a:solidFill>
                  <a:schemeClr val="bg1"/>
                </a:solidFill>
                <a:ea typeface="+mn-lt"/>
                <a:cs typeface="+mn-lt"/>
              </a:rPr>
              <a:t>strong </a:t>
            </a:r>
            <a:r>
              <a:rPr lang="en-US">
                <a:solidFill>
                  <a:srgbClr val="4EA72E"/>
                </a:solidFill>
                <a:ea typeface="+mn-lt"/>
                <a:cs typeface="+mn-lt"/>
              </a:rPr>
              <a:t>positive correlation</a:t>
            </a:r>
            <a:r>
              <a:rPr lang="en-US">
                <a:solidFill>
                  <a:schemeClr val="bg1"/>
                </a:solidFill>
                <a:ea typeface="+mn-lt"/>
                <a:cs typeface="+mn-lt"/>
              </a:rPr>
              <a:t> with </a:t>
            </a:r>
            <a:r>
              <a:rPr lang="en-US">
                <a:solidFill>
                  <a:srgbClr val="4EA72E"/>
                </a:solidFill>
                <a:ea typeface="+mn-lt"/>
                <a:cs typeface="+mn-lt"/>
              </a:rPr>
              <a:t>temperature</a:t>
            </a:r>
            <a:r>
              <a:rPr lang="en-US">
                <a:solidFill>
                  <a:schemeClr val="bg1"/>
                </a:solidFill>
                <a:ea typeface="+mn-lt"/>
                <a:cs typeface="+mn-lt"/>
              </a:rPr>
              <a:t>.</a:t>
            </a:r>
            <a:endParaRPr lang="en-US">
              <a:solidFill>
                <a:schemeClr val="bg1"/>
              </a:solidFill>
            </a:endParaRPr>
          </a:p>
          <a:p>
            <a:endParaRPr lang="en-US">
              <a:solidFill>
                <a:schemeClr val="bg1"/>
              </a:solidFill>
              <a:latin typeface="Aptos"/>
              <a:ea typeface="等线"/>
              <a:cs typeface="Calibri"/>
            </a:endParaRPr>
          </a:p>
          <a:p>
            <a:endParaRPr lang="en-US">
              <a:solidFill>
                <a:schemeClr val="bg1"/>
              </a:solidFill>
              <a:latin typeface="Aptos"/>
              <a:ea typeface="等线"/>
              <a:cs typeface="Calibri"/>
            </a:endParaRPr>
          </a:p>
        </p:txBody>
      </p:sp>
      <p:sp>
        <p:nvSpPr>
          <p:cNvPr id="4" name="矩形 3">
            <a:extLst>
              <a:ext uri="{FF2B5EF4-FFF2-40B4-BE49-F238E27FC236}">
                <a16:creationId xmlns:a16="http://schemas.microsoft.com/office/drawing/2014/main" id="{A5873CD8-8965-7792-9C8B-E8040A336FDC}"/>
              </a:ext>
            </a:extLst>
          </p:cNvPr>
          <p:cNvSpPr/>
          <p:nvPr/>
        </p:nvSpPr>
        <p:spPr>
          <a:xfrm>
            <a:off x="3765602" y="2222043"/>
            <a:ext cx="809074" cy="2731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D2E9E827-788C-1384-D867-3C211E9BAC06}"/>
              </a:ext>
            </a:extLst>
          </p:cNvPr>
          <p:cNvCxnSpPr/>
          <p:nvPr/>
        </p:nvCxnSpPr>
        <p:spPr>
          <a:xfrm flipH="1">
            <a:off x="4567631" y="2267243"/>
            <a:ext cx="985806" cy="3709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0948790"/>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宽屏</PresentationFormat>
  <Slides>13</Slides>
  <Notes>4</Notes>
  <HiddenSlides>0</HiddenSlides>
  <ScaleCrop>false</ScaleCrop>
  <HeadingPairs>
    <vt:vector size="4" baseType="variant">
      <vt:variant>
        <vt:lpstr>主题</vt:lpstr>
      </vt:variant>
      <vt:variant>
        <vt:i4>1</vt:i4>
      </vt:variant>
      <vt:variant>
        <vt:lpstr>幻灯片标题</vt:lpstr>
      </vt:variant>
      <vt:variant>
        <vt:i4>13</vt:i4>
      </vt:variant>
    </vt:vector>
  </HeadingPairs>
  <TitlesOfParts>
    <vt:vector size="14"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Lag Effects on Heatwave Development</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Esteban .</dc:creator>
  <cp:revision>4</cp:revision>
  <dcterms:created xsi:type="dcterms:W3CDTF">2025-02-13T10:00:18Z</dcterms:created>
  <dcterms:modified xsi:type="dcterms:W3CDTF">2025-02-20T10:03:12Z</dcterms:modified>
</cp:coreProperties>
</file>